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6" r:id="rId1"/>
    <p:sldMasterId id="2147483768" r:id="rId2"/>
    <p:sldMasterId id="2147483780" r:id="rId3"/>
    <p:sldMasterId id="2147483792" r:id="rId4"/>
  </p:sldMasterIdLst>
  <p:notesMasterIdLst>
    <p:notesMasterId r:id="rId57"/>
  </p:notesMasterIdLst>
  <p:handoutMasterIdLst>
    <p:handoutMasterId r:id="rId58"/>
  </p:handoutMasterIdLst>
  <p:sldIdLst>
    <p:sldId id="312" r:id="rId5"/>
    <p:sldId id="387" r:id="rId6"/>
    <p:sldId id="295" r:id="rId7"/>
    <p:sldId id="342" r:id="rId8"/>
    <p:sldId id="325" r:id="rId9"/>
    <p:sldId id="326" r:id="rId10"/>
    <p:sldId id="345" r:id="rId11"/>
    <p:sldId id="336" r:id="rId12"/>
    <p:sldId id="337" r:id="rId13"/>
    <p:sldId id="327" r:id="rId14"/>
    <p:sldId id="360" r:id="rId15"/>
    <p:sldId id="328" r:id="rId16"/>
    <p:sldId id="321" r:id="rId17"/>
    <p:sldId id="343" r:id="rId18"/>
    <p:sldId id="344" r:id="rId19"/>
    <p:sldId id="330" r:id="rId20"/>
    <p:sldId id="347" r:id="rId21"/>
    <p:sldId id="334" r:id="rId22"/>
    <p:sldId id="346" r:id="rId23"/>
    <p:sldId id="341" r:id="rId24"/>
    <p:sldId id="338" r:id="rId25"/>
    <p:sldId id="349" r:id="rId26"/>
    <p:sldId id="385" r:id="rId27"/>
    <p:sldId id="350" r:id="rId28"/>
    <p:sldId id="356" r:id="rId29"/>
    <p:sldId id="357" r:id="rId30"/>
    <p:sldId id="386" r:id="rId31"/>
    <p:sldId id="348" r:id="rId32"/>
    <p:sldId id="361" r:id="rId33"/>
    <p:sldId id="384" r:id="rId34"/>
    <p:sldId id="362" r:id="rId35"/>
    <p:sldId id="363" r:id="rId36"/>
    <p:sldId id="364" r:id="rId37"/>
    <p:sldId id="365" r:id="rId38"/>
    <p:sldId id="366" r:id="rId39"/>
    <p:sldId id="367" r:id="rId40"/>
    <p:sldId id="368" r:id="rId41"/>
    <p:sldId id="369" r:id="rId42"/>
    <p:sldId id="370" r:id="rId43"/>
    <p:sldId id="371" r:id="rId44"/>
    <p:sldId id="372" r:id="rId45"/>
    <p:sldId id="373" r:id="rId46"/>
    <p:sldId id="374" r:id="rId47"/>
    <p:sldId id="375" r:id="rId48"/>
    <p:sldId id="376" r:id="rId49"/>
    <p:sldId id="377" r:id="rId50"/>
    <p:sldId id="378" r:id="rId51"/>
    <p:sldId id="379" r:id="rId52"/>
    <p:sldId id="383" r:id="rId53"/>
    <p:sldId id="352" r:id="rId54"/>
    <p:sldId id="353" r:id="rId55"/>
    <p:sldId id="355" r:id="rId5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92"/>
    <p:restoredTop sz="87960"/>
  </p:normalViewPr>
  <p:slideViewPr>
    <p:cSldViewPr snapToGrid="0" snapToObjects="1">
      <p:cViewPr varScale="1">
        <p:scale>
          <a:sx n="85" d="100"/>
          <a:sy n="85" d="100"/>
        </p:scale>
        <p:origin x="856"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esProps" Target="presProps.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8E3E0DE-FB6D-A44C-A23A-E2BCA235FD7A}" type="datetimeFigureOut">
              <a:rPr lang="en-US" smtClean="0"/>
              <a:t>7/8/16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4401219-7A77-144E-AFA3-CA4C4A57EB88}" type="slidenum">
              <a:rPr lang="en-US" smtClean="0"/>
              <a:t>‹#›</a:t>
            </a:fld>
            <a:endParaRPr lang="en-US"/>
          </a:p>
        </p:txBody>
      </p:sp>
    </p:spTree>
    <p:extLst>
      <p:ext uri="{BB962C8B-B14F-4D97-AF65-F5344CB8AC3E}">
        <p14:creationId xmlns:p14="http://schemas.microsoft.com/office/powerpoint/2010/main" val="902370787"/>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1.jpg>
</file>

<file path=ppt/media/image12.jpg>
</file>

<file path=ppt/media/image13.png>
</file>

<file path=ppt/media/image14.png>
</file>

<file path=ppt/media/image15.jpe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gif>
</file>

<file path=ppt/media/image4.png>
</file>

<file path=ppt/media/image6.jpeg>
</file>

<file path=ppt/media/image7.jp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A63853-5987-DF4B-9DFB-1B52DF4CD897}" type="datetimeFigureOut">
              <a:rPr lang="en-US" smtClean="0"/>
              <a:t>7/8/16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392EEAC-08CB-F64B-897F-2BA6939C3A43}" type="slidenum">
              <a:rPr lang="en-US" smtClean="0"/>
              <a:t>‹#›</a:t>
            </a:fld>
            <a:endParaRPr lang="en-US"/>
          </a:p>
        </p:txBody>
      </p:sp>
    </p:spTree>
    <p:extLst>
      <p:ext uri="{BB962C8B-B14F-4D97-AF65-F5344CB8AC3E}">
        <p14:creationId xmlns:p14="http://schemas.microsoft.com/office/powerpoint/2010/main" val="257962850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26F3B75-5273-7B41-AD29-8C6C6FD995EC}" type="slidenum">
              <a:rPr lang="en-US" smtClean="0"/>
              <a:t>1</a:t>
            </a:fld>
            <a:endParaRPr lang="en-US"/>
          </a:p>
        </p:txBody>
      </p:sp>
    </p:spTree>
    <p:extLst>
      <p:ext uri="{BB962C8B-B14F-4D97-AF65-F5344CB8AC3E}">
        <p14:creationId xmlns:p14="http://schemas.microsoft.com/office/powerpoint/2010/main" val="256133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392EEAC-08CB-F64B-897F-2BA6939C3A43}" type="slidenum">
              <a:rPr lang="en-US" smtClean="0"/>
              <a:t>5</a:t>
            </a:fld>
            <a:endParaRPr lang="en-US"/>
          </a:p>
        </p:txBody>
      </p:sp>
    </p:spTree>
    <p:extLst>
      <p:ext uri="{BB962C8B-B14F-4D97-AF65-F5344CB8AC3E}">
        <p14:creationId xmlns:p14="http://schemas.microsoft.com/office/powerpoint/2010/main" val="76344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0802CB-EBAD-7649-852E-EC3211153E94}" type="slidenum">
              <a:rPr lang="en-US" smtClean="0"/>
              <a:t>9</a:t>
            </a:fld>
            <a:endParaRPr lang="en-US"/>
          </a:p>
        </p:txBody>
      </p:sp>
    </p:spTree>
    <p:extLst>
      <p:ext uri="{BB962C8B-B14F-4D97-AF65-F5344CB8AC3E}">
        <p14:creationId xmlns:p14="http://schemas.microsoft.com/office/powerpoint/2010/main" val="12381399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rPr>
              <a:t>$2.7M combined grant award; $3.5M total purchase price; difference made up by institutional matching funds</a:t>
            </a:r>
          </a:p>
          <a:p>
            <a:r>
              <a:rPr lang="en-US">
                <a:latin typeface="Calibri"/>
              </a:rPr>
              <a:t>Will be installed in CU's HPCF</a:t>
            </a:r>
            <a:br>
              <a:rPr lang="en-US">
                <a:latin typeface="Calibri"/>
              </a:rPr>
            </a:br>
            <a:endParaRPr lang="en-US">
              <a:latin typeface="Calibri"/>
            </a:endParaRPr>
          </a:p>
        </p:txBody>
      </p:sp>
      <p:sp>
        <p:nvSpPr>
          <p:cNvPr id="4" name="Slide Number Placeholder 3"/>
          <p:cNvSpPr>
            <a:spLocks noGrp="1"/>
          </p:cNvSpPr>
          <p:nvPr>
            <p:ph type="sldNum" sz="quarter" idx="10"/>
          </p:nvPr>
        </p:nvSpPr>
        <p:spPr/>
        <p:txBody>
          <a:bodyPr/>
          <a:lstStyle/>
          <a:p>
            <a:fld id="{070FA3C9-EB82-4E06-AE86-51EE14A14F9A}" type="slidenum">
              <a:rPr lang="en-US"/>
              <a:t>13</a:t>
            </a:fld>
            <a:endParaRPr lang="en-US"/>
          </a:p>
        </p:txBody>
      </p:sp>
    </p:spTree>
    <p:extLst>
      <p:ext uri="{BB962C8B-B14F-4D97-AF65-F5344CB8AC3E}">
        <p14:creationId xmlns:p14="http://schemas.microsoft.com/office/powerpoint/2010/main" val="2125979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Calibri"/>
            </a:endParaRPr>
          </a:p>
        </p:txBody>
      </p:sp>
      <p:sp>
        <p:nvSpPr>
          <p:cNvPr id="4" name="Slide Number Placeholder 3"/>
          <p:cNvSpPr>
            <a:spLocks noGrp="1"/>
          </p:cNvSpPr>
          <p:nvPr>
            <p:ph type="sldNum" sz="quarter" idx="10"/>
          </p:nvPr>
        </p:nvSpPr>
        <p:spPr/>
        <p:txBody>
          <a:bodyPr/>
          <a:lstStyle/>
          <a:p>
            <a:fld id="{070FA3C9-EB82-4E06-AE86-51EE14A14F9A}" type="slidenum">
              <a:rPr lang="en-US"/>
              <a:t>14</a:t>
            </a:fld>
            <a:endParaRPr lang="en-US"/>
          </a:p>
        </p:txBody>
      </p:sp>
    </p:spTree>
    <p:extLst>
      <p:ext uri="{BB962C8B-B14F-4D97-AF65-F5344CB8AC3E}">
        <p14:creationId xmlns:p14="http://schemas.microsoft.com/office/powerpoint/2010/main" val="175224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8008AE1-FA72-B840-8C8E-D06497C18101}"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2951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F497170-C86C-3649-BDE1-33A3EDC5AF66}"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6E2D2B3B-882E-40F3-A32F-6DD516915044}" type="slidenum">
              <a:rPr lang="en-US" smtClean="0"/>
              <a:pPr/>
              <a:t>‹#›</a:t>
            </a:fld>
            <a:endParaRPr lang="en-US" dirty="0"/>
          </a:p>
        </p:txBody>
      </p:sp>
    </p:spTree>
    <p:extLst>
      <p:ext uri="{BB962C8B-B14F-4D97-AF65-F5344CB8AC3E}">
        <p14:creationId xmlns:p14="http://schemas.microsoft.com/office/powerpoint/2010/main" val="4100582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B6066F8-7A7F-274A-A168-C58F13C390CD}"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B817D63A-C300-AB42-B746-B52450B9994C}" type="slidenum">
              <a:rPr lang="en-US" smtClean="0"/>
              <a:t>‹#›</a:t>
            </a:fld>
            <a:endParaRPr lang="en-US"/>
          </a:p>
        </p:txBody>
      </p:sp>
    </p:spTree>
    <p:extLst>
      <p:ext uri="{BB962C8B-B14F-4D97-AF65-F5344CB8AC3E}">
        <p14:creationId xmlns:p14="http://schemas.microsoft.com/office/powerpoint/2010/main" val="435673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A87E43-309A-534A-B342-CDBE4636DF37}"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B817D63A-C300-AB42-B746-B52450B9994C}" type="slidenum">
              <a:rPr lang="en-US" smtClean="0"/>
              <a:t>‹#›</a:t>
            </a:fld>
            <a:endParaRPr lang="en-US"/>
          </a:p>
        </p:txBody>
      </p:sp>
    </p:spTree>
    <p:extLst>
      <p:ext uri="{BB962C8B-B14F-4D97-AF65-F5344CB8AC3E}">
        <p14:creationId xmlns:p14="http://schemas.microsoft.com/office/powerpoint/2010/main" val="2738195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215EB1-6E98-0547-99BF-D0027BB4EBAB}"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41445412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16A4F4-627E-F947-BAC7-27B376CE86CF}"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647666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5700CA5-D989-984A-9E75-0EF01E16DE6C}"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4492312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D9C5303-0D69-BE4E-BAFF-6CC72824CDDB}" type="datetime1">
              <a:rPr lang="en-US" smtClean="0"/>
              <a:t>7/8/16</a:t>
            </a:fld>
            <a:endParaRPr lang="en-US"/>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7" name="Slide Number Placeholder 6"/>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24001633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CFECF41-D59B-E84A-BCC9-02E58775B87F}" type="datetime1">
              <a:rPr lang="en-US" smtClean="0"/>
              <a:t>7/8/16</a:t>
            </a:fld>
            <a:endParaRPr lang="en-US"/>
          </a:p>
        </p:txBody>
      </p:sp>
      <p:sp>
        <p:nvSpPr>
          <p:cNvPr id="8" name="Footer Placeholder 7"/>
          <p:cNvSpPr>
            <a:spLocks noGrp="1"/>
          </p:cNvSpPr>
          <p:nvPr>
            <p:ph type="ftr" sz="quarter" idx="11"/>
          </p:nvPr>
        </p:nvSpPr>
        <p:spPr/>
        <p:txBody>
          <a:bodyPr/>
          <a:lstStyle/>
          <a:p>
            <a:r>
              <a:rPr lang="en-US" smtClean="0"/>
              <a:t>How to Use a Supercomputer</a:t>
            </a:r>
            <a:endParaRPr lang="en-US"/>
          </a:p>
        </p:txBody>
      </p:sp>
      <p:sp>
        <p:nvSpPr>
          <p:cNvPr id="9" name="Slide Number Placeholder 8"/>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27982642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5FAEA16-07AF-D54C-A97B-028517976A78}" type="datetime1">
              <a:rPr lang="en-US" smtClean="0"/>
              <a:t>7/8/16</a:t>
            </a:fld>
            <a:endParaRPr lang="en-US"/>
          </a:p>
        </p:txBody>
      </p:sp>
      <p:sp>
        <p:nvSpPr>
          <p:cNvPr id="4" name="Footer Placeholder 3"/>
          <p:cNvSpPr>
            <a:spLocks noGrp="1"/>
          </p:cNvSpPr>
          <p:nvPr>
            <p:ph type="ftr" sz="quarter" idx="11"/>
          </p:nvPr>
        </p:nvSpPr>
        <p:spPr/>
        <p:txBody>
          <a:bodyPr/>
          <a:lstStyle/>
          <a:p>
            <a:r>
              <a:rPr lang="en-US" smtClean="0"/>
              <a:t>How to Use a Supercomputer</a:t>
            </a:r>
            <a:endParaRPr lang="en-US"/>
          </a:p>
        </p:txBody>
      </p:sp>
      <p:sp>
        <p:nvSpPr>
          <p:cNvPr id="5" name="Slide Number Placeholder 4"/>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35024065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BBDEF5-1D4D-CD46-88A1-6785361D7579}" type="datetime1">
              <a:rPr lang="en-US" smtClean="0"/>
              <a:t>7/8/16</a:t>
            </a:fld>
            <a:endParaRPr lang="en-US"/>
          </a:p>
        </p:txBody>
      </p:sp>
      <p:sp>
        <p:nvSpPr>
          <p:cNvPr id="3" name="Footer Placeholder 2"/>
          <p:cNvSpPr>
            <a:spLocks noGrp="1"/>
          </p:cNvSpPr>
          <p:nvPr>
            <p:ph type="ftr" sz="quarter" idx="11"/>
          </p:nvPr>
        </p:nvSpPr>
        <p:spPr/>
        <p:txBody>
          <a:bodyPr/>
          <a:lstStyle/>
          <a:p>
            <a:r>
              <a:rPr lang="en-US" smtClean="0"/>
              <a:t>How to Use a Supercomputer</a:t>
            </a:r>
            <a:endParaRPr lang="en-US"/>
          </a:p>
        </p:txBody>
      </p:sp>
      <p:sp>
        <p:nvSpPr>
          <p:cNvPr id="4" name="Slide Number Placeholder 3"/>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2294004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D0BB3B-26F2-4940-BB87-97BD157EDCF4}" type="datetime1">
              <a:rPr lang="en-US" smtClean="0"/>
              <a:t>7/8/16</a:t>
            </a:fld>
            <a:endParaRPr lang="en-US"/>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7" name="Slide Number Placeholder 6"/>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1676675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3D04FFA-4763-3940-BDBB-7F18909534D6}"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B817D63A-C300-AB42-B746-B52450B9994C}" type="slidenum">
              <a:rPr lang="en-US" smtClean="0"/>
              <a:t>‹#›</a:t>
            </a:fld>
            <a:endParaRPr lang="en-US"/>
          </a:p>
        </p:txBody>
      </p:sp>
    </p:spTree>
    <p:extLst>
      <p:ext uri="{BB962C8B-B14F-4D97-AF65-F5344CB8AC3E}">
        <p14:creationId xmlns:p14="http://schemas.microsoft.com/office/powerpoint/2010/main" val="4397997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38A34DE-C38D-1A44-B9BF-05976128C428}" type="datetime1">
              <a:rPr lang="en-US" smtClean="0"/>
              <a:t>7/8/16</a:t>
            </a:fld>
            <a:endParaRPr lang="en-US"/>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7" name="Slide Number Placeholder 6"/>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40421149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3440077-B841-C145-9C18-2283712C6CB4}"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26030504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23A81D-F8EC-CE48-9C59-6C88B5ABB1EE}"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64AC8EB7-869F-F647-8806-C029429A9C7C}" type="slidenum">
              <a:rPr lang="en-US" smtClean="0"/>
              <a:t>‹#›</a:t>
            </a:fld>
            <a:endParaRPr lang="en-US"/>
          </a:p>
        </p:txBody>
      </p:sp>
    </p:spTree>
    <p:extLst>
      <p:ext uri="{BB962C8B-B14F-4D97-AF65-F5344CB8AC3E}">
        <p14:creationId xmlns:p14="http://schemas.microsoft.com/office/powerpoint/2010/main" val="191394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0E97AC1-AEB6-9A41-BDD0-DAA9B6767518}"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27513156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BBAA815-03A6-0A4E-87FD-E86A8A9A40D3}"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274478003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6C3B44-5A0D-2F46-8081-2CFA459EEA7C}"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361409502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641A974-C8F0-FD4D-806A-5E395EA7ABF6}" type="datetime1">
              <a:rPr lang="en-US" smtClean="0"/>
              <a:t>7/8/16</a:t>
            </a:fld>
            <a:endParaRPr lang="en-US"/>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7" name="Slide Number Placeholder 6"/>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24123240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1D16938-FA12-F64E-BCBB-389968695F02}" type="datetime1">
              <a:rPr lang="en-US" smtClean="0"/>
              <a:t>7/8/16</a:t>
            </a:fld>
            <a:endParaRPr lang="en-US"/>
          </a:p>
        </p:txBody>
      </p:sp>
      <p:sp>
        <p:nvSpPr>
          <p:cNvPr id="8" name="Footer Placeholder 7"/>
          <p:cNvSpPr>
            <a:spLocks noGrp="1"/>
          </p:cNvSpPr>
          <p:nvPr>
            <p:ph type="ftr" sz="quarter" idx="11"/>
          </p:nvPr>
        </p:nvSpPr>
        <p:spPr/>
        <p:txBody>
          <a:bodyPr/>
          <a:lstStyle/>
          <a:p>
            <a:r>
              <a:rPr lang="en-US" smtClean="0"/>
              <a:t>How to Use a Supercomputer</a:t>
            </a:r>
            <a:endParaRPr lang="en-US"/>
          </a:p>
        </p:txBody>
      </p:sp>
      <p:sp>
        <p:nvSpPr>
          <p:cNvPr id="9" name="Slide Number Placeholder 8"/>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260365918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F63F13C-3CFF-D244-B5CD-47A2BF807C32}" type="datetime1">
              <a:rPr lang="en-US" smtClean="0"/>
              <a:t>7/8/16</a:t>
            </a:fld>
            <a:endParaRPr lang="en-US"/>
          </a:p>
        </p:txBody>
      </p:sp>
      <p:sp>
        <p:nvSpPr>
          <p:cNvPr id="4" name="Footer Placeholder 3"/>
          <p:cNvSpPr>
            <a:spLocks noGrp="1"/>
          </p:cNvSpPr>
          <p:nvPr>
            <p:ph type="ftr" sz="quarter" idx="11"/>
          </p:nvPr>
        </p:nvSpPr>
        <p:spPr/>
        <p:txBody>
          <a:bodyPr/>
          <a:lstStyle/>
          <a:p>
            <a:r>
              <a:rPr lang="en-US" smtClean="0"/>
              <a:t>How to Use a Supercomputer</a:t>
            </a:r>
            <a:endParaRPr lang="en-US"/>
          </a:p>
        </p:txBody>
      </p:sp>
      <p:sp>
        <p:nvSpPr>
          <p:cNvPr id="5" name="Slide Number Placeholder 4"/>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217557453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363029-698C-0248-BC99-62FB129A753A}" type="datetime1">
              <a:rPr lang="en-US" smtClean="0"/>
              <a:t>7/8/16</a:t>
            </a:fld>
            <a:endParaRPr lang="en-US"/>
          </a:p>
        </p:txBody>
      </p:sp>
      <p:sp>
        <p:nvSpPr>
          <p:cNvPr id="3" name="Footer Placeholder 2"/>
          <p:cNvSpPr>
            <a:spLocks noGrp="1"/>
          </p:cNvSpPr>
          <p:nvPr>
            <p:ph type="ftr" sz="quarter" idx="11"/>
          </p:nvPr>
        </p:nvSpPr>
        <p:spPr/>
        <p:txBody>
          <a:bodyPr/>
          <a:lstStyle/>
          <a:p>
            <a:r>
              <a:rPr lang="en-US" smtClean="0"/>
              <a:t>How to Use a Supercomputer</a:t>
            </a:r>
            <a:endParaRPr lang="en-US"/>
          </a:p>
        </p:txBody>
      </p:sp>
      <p:sp>
        <p:nvSpPr>
          <p:cNvPr id="4" name="Slide Number Placeholder 3"/>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725413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A57354-8057-5441-A1FC-1462260F7946}"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B817D63A-C300-AB42-B746-B52450B9994C}" type="slidenum">
              <a:rPr lang="en-US" smtClean="0"/>
              <a:t>‹#›</a:t>
            </a:fld>
            <a:endParaRPr lang="en-US"/>
          </a:p>
        </p:txBody>
      </p:sp>
    </p:spTree>
    <p:extLst>
      <p:ext uri="{BB962C8B-B14F-4D97-AF65-F5344CB8AC3E}">
        <p14:creationId xmlns:p14="http://schemas.microsoft.com/office/powerpoint/2010/main" val="217223328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2B8968-7AA7-5241-BCA5-4F086041F83F}" type="datetime1">
              <a:rPr lang="en-US" smtClean="0"/>
              <a:t>7/8/16</a:t>
            </a:fld>
            <a:endParaRPr lang="en-US"/>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7" name="Slide Number Placeholder 6"/>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13276536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365BFF-E7C2-8743-A7E7-2D2559B97269}" type="datetime1">
              <a:rPr lang="en-US" smtClean="0"/>
              <a:t>7/8/16</a:t>
            </a:fld>
            <a:endParaRPr lang="en-US"/>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7" name="Slide Number Placeholder 6"/>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20983629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4E88BF2-6E25-B443-B461-3B792E9FA655}"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43080534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B23090-B02D-DA45-B0AE-3F004241AA66}" type="datetime1">
              <a:rPr lang="en-US" smtClean="0"/>
              <a:t>7/8/16</a:t>
            </a:fld>
            <a:endParaRPr lang="en-US"/>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6" name="Slide Number Placeholder 5"/>
          <p:cNvSpPr>
            <a:spLocks noGrp="1"/>
          </p:cNvSpPr>
          <p:nvPr>
            <p:ph type="sldNum" sz="quarter" idx="12"/>
          </p:nvPr>
        </p:nvSpPr>
        <p:spPr/>
        <p:txBody>
          <a:bodyPr/>
          <a:lstStyle/>
          <a:p>
            <a:fld id="{3286DE44-F003-0846-A2B3-E299C90042A5}" type="slidenum">
              <a:rPr lang="en-US" smtClean="0"/>
              <a:t>‹#›</a:t>
            </a:fld>
            <a:endParaRPr lang="en-US"/>
          </a:p>
        </p:txBody>
      </p:sp>
    </p:spTree>
    <p:extLst>
      <p:ext uri="{BB962C8B-B14F-4D97-AF65-F5344CB8AC3E}">
        <p14:creationId xmlns:p14="http://schemas.microsoft.com/office/powerpoint/2010/main" val="420795068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rgbClr val="FF0000"/>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ED562F9-8CF3-C64E-A6C7-4A9516DE74A4}" type="datetime1">
              <a:rPr lang="en-US" smtClean="0"/>
              <a:t>7/8/16</a:t>
            </a:fld>
            <a:endParaRPr lang="en-US" dirty="0"/>
          </a:p>
        </p:txBody>
      </p:sp>
      <p:sp>
        <p:nvSpPr>
          <p:cNvPr id="5" name="Footer Placeholder 4"/>
          <p:cNvSpPr>
            <a:spLocks noGrp="1"/>
          </p:cNvSpPr>
          <p:nvPr>
            <p:ph type="ftr" sz="quarter" idx="11"/>
          </p:nvPr>
        </p:nvSpPr>
        <p:spPr/>
        <p:txBody>
          <a:bodyPr/>
          <a:lstStyle/>
          <a:p>
            <a:r>
              <a:rPr lang="en-US" smtClean="0"/>
              <a:t>How to Use a Supercomputer</a:t>
            </a:r>
            <a:endParaRPr lang="en-US" dirty="0"/>
          </a:p>
        </p:txBody>
      </p:sp>
      <p:sp>
        <p:nvSpPr>
          <p:cNvPr id="9"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D1E1A55-4567-5344-AFE7-53A24335CB90}" type="datetime1">
              <a:rPr lang="en-US" smtClean="0"/>
              <a:t>7/8/16</a:t>
            </a:fld>
            <a:endParaRPr lang="en-US" dirty="0"/>
          </a:p>
        </p:txBody>
      </p:sp>
      <p:sp>
        <p:nvSpPr>
          <p:cNvPr id="5" name="Footer Placeholder 4"/>
          <p:cNvSpPr>
            <a:spLocks noGrp="1"/>
          </p:cNvSpPr>
          <p:nvPr>
            <p:ph type="ftr" sz="quarter" idx="11"/>
          </p:nvPr>
        </p:nvSpPr>
        <p:spPr/>
        <p:txBody>
          <a:bodyPr/>
          <a:lstStyle/>
          <a:p>
            <a:r>
              <a:rPr lang="en-US" smtClean="0"/>
              <a:t>How to Use a Supercomputer</a:t>
            </a:r>
            <a:endParaRPr lang="en-US" dirty="0"/>
          </a:p>
        </p:txBody>
      </p:sp>
      <p:sp>
        <p:nvSpPr>
          <p:cNvPr id="7" name="Slide Number Placeholder 9"/>
          <p:cNvSpPr>
            <a:spLocks noGrp="1"/>
          </p:cNvSpPr>
          <p:nvPr>
            <p:ph type="sldNum" sz="quarter" idx="4"/>
          </p:nvPr>
        </p:nvSpPr>
        <p:spPr>
          <a:xfrm>
            <a:off x="7671634" y="6495368"/>
            <a:ext cx="416636"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8642CD2-B4A4-514B-9679-D84510193A8C}" type="datetime1">
              <a:rPr lang="en-US" smtClean="0"/>
              <a:t>7/8/16</a:t>
            </a:fld>
            <a:endParaRPr lang="en-US" dirty="0"/>
          </a:p>
        </p:txBody>
      </p:sp>
      <p:sp>
        <p:nvSpPr>
          <p:cNvPr id="5" name="Footer Placeholder 4"/>
          <p:cNvSpPr>
            <a:spLocks noGrp="1"/>
          </p:cNvSpPr>
          <p:nvPr>
            <p:ph type="ftr" sz="quarter" idx="11"/>
          </p:nvPr>
        </p:nvSpPr>
        <p:spPr/>
        <p:txBody>
          <a:bodyPr/>
          <a:lstStyle/>
          <a:p>
            <a:r>
              <a:rPr lang="en-US" smtClean="0"/>
              <a:t>How to Use a Supercomputer</a:t>
            </a:r>
            <a:endParaRPr lang="en-US" dirty="0"/>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BC15B16-9C0F-6845-BED0-00A6C9678626}" type="datetime1">
              <a:rPr lang="en-US" smtClean="0"/>
              <a:t>7/8/16</a:t>
            </a:fld>
            <a:endParaRPr lang="en-US" dirty="0"/>
          </a:p>
        </p:txBody>
      </p:sp>
      <p:sp>
        <p:nvSpPr>
          <p:cNvPr id="6" name="Footer Placeholder 5"/>
          <p:cNvSpPr>
            <a:spLocks noGrp="1"/>
          </p:cNvSpPr>
          <p:nvPr>
            <p:ph type="ftr" sz="quarter" idx="11"/>
          </p:nvPr>
        </p:nvSpPr>
        <p:spPr/>
        <p:txBody>
          <a:bodyPr/>
          <a:lstStyle/>
          <a:p>
            <a:r>
              <a:rPr lang="en-US" smtClean="0"/>
              <a:t>How to Use a Supercomputer</a:t>
            </a:r>
            <a:endParaRPr lang="en-US" dirty="0"/>
          </a:p>
        </p:txBody>
      </p:sp>
      <p:sp>
        <p:nvSpPr>
          <p:cNvPr id="8"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CA5B900-982B-9B46-B2DD-6BAACBEC0B1C}" type="datetime1">
              <a:rPr lang="en-US" smtClean="0"/>
              <a:t>7/8/16</a:t>
            </a:fld>
            <a:endParaRPr lang="en-US" dirty="0"/>
          </a:p>
        </p:txBody>
      </p:sp>
      <p:sp>
        <p:nvSpPr>
          <p:cNvPr id="8" name="Footer Placeholder 7"/>
          <p:cNvSpPr>
            <a:spLocks noGrp="1"/>
          </p:cNvSpPr>
          <p:nvPr>
            <p:ph type="ftr" sz="quarter" idx="11"/>
          </p:nvPr>
        </p:nvSpPr>
        <p:spPr/>
        <p:txBody>
          <a:bodyPr/>
          <a:lstStyle/>
          <a:p>
            <a:r>
              <a:rPr lang="en-US" smtClean="0"/>
              <a:t>How to Use a Supercomputer</a:t>
            </a:r>
            <a:endParaRPr lang="en-US" dirty="0"/>
          </a:p>
        </p:txBody>
      </p:sp>
      <p:sp>
        <p:nvSpPr>
          <p:cNvPr id="10" name="Slide Number Placeholder 9"/>
          <p:cNvSpPr>
            <a:spLocks noGrp="1"/>
          </p:cNvSpPr>
          <p:nvPr>
            <p:ph type="sldNum" sz="quarter" idx="12"/>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0F3C284-298F-C741-A57D-0B2637C22505}" type="datetime1">
              <a:rPr lang="en-US" smtClean="0"/>
              <a:t>7/8/16</a:t>
            </a:fld>
            <a:endParaRPr lang="en-US" dirty="0"/>
          </a:p>
        </p:txBody>
      </p:sp>
      <p:sp>
        <p:nvSpPr>
          <p:cNvPr id="4" name="Footer Placeholder 3"/>
          <p:cNvSpPr>
            <a:spLocks noGrp="1"/>
          </p:cNvSpPr>
          <p:nvPr>
            <p:ph type="ftr" sz="quarter" idx="11"/>
          </p:nvPr>
        </p:nvSpPr>
        <p:spPr/>
        <p:txBody>
          <a:bodyPr/>
          <a:lstStyle/>
          <a:p>
            <a:r>
              <a:rPr lang="en-US" smtClean="0"/>
              <a:t>How to Use a Supercomputer</a:t>
            </a:r>
            <a:endParaRPr lang="en-US" dirty="0"/>
          </a:p>
        </p:txBody>
      </p:sp>
      <p:sp>
        <p:nvSpPr>
          <p:cNvPr id="6"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0C93416-1E67-7849-A7E9-22356A0E6F30}" type="datetime1">
              <a:rPr lang="en-US" smtClean="0"/>
              <a:t>7/8/16</a:t>
            </a:fld>
            <a:endParaRPr lang="en-US"/>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7" name="Slide Number Placeholder 6"/>
          <p:cNvSpPr>
            <a:spLocks noGrp="1"/>
          </p:cNvSpPr>
          <p:nvPr>
            <p:ph type="sldNum" sz="quarter" idx="12"/>
          </p:nvPr>
        </p:nvSpPr>
        <p:spPr/>
        <p:txBody>
          <a:bodyPr/>
          <a:lstStyle/>
          <a:p>
            <a:fld id="{B817D63A-C300-AB42-B746-B52450B9994C}" type="slidenum">
              <a:rPr lang="en-US" smtClean="0"/>
              <a:t>‹#›</a:t>
            </a:fld>
            <a:endParaRPr lang="en-US"/>
          </a:p>
        </p:txBody>
      </p:sp>
    </p:spTree>
    <p:extLst>
      <p:ext uri="{BB962C8B-B14F-4D97-AF65-F5344CB8AC3E}">
        <p14:creationId xmlns:p14="http://schemas.microsoft.com/office/powerpoint/2010/main" val="279000363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E08876-CC87-7D41-96C2-22D13143719E}" type="datetime1">
              <a:rPr lang="en-US" smtClean="0"/>
              <a:t>7/8/16</a:t>
            </a:fld>
            <a:endParaRPr lang="en-US" dirty="0"/>
          </a:p>
        </p:txBody>
      </p:sp>
      <p:sp>
        <p:nvSpPr>
          <p:cNvPr id="3" name="Footer Placeholder 2"/>
          <p:cNvSpPr>
            <a:spLocks noGrp="1"/>
          </p:cNvSpPr>
          <p:nvPr>
            <p:ph type="ftr" sz="quarter" idx="11"/>
          </p:nvPr>
        </p:nvSpPr>
        <p:spPr/>
        <p:txBody>
          <a:bodyPr/>
          <a:lstStyle/>
          <a:p>
            <a:r>
              <a:rPr lang="en-US" smtClean="0"/>
              <a:t>How to Use a Supercomputer</a:t>
            </a:r>
            <a:endParaRPr lang="en-US"/>
          </a:p>
        </p:txBody>
      </p:sp>
      <p:sp>
        <p:nvSpPr>
          <p:cNvPr id="5"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2910D2-8592-D246-84D8-4F0DFE6AF989}" type="datetime1">
              <a:rPr lang="en-US" smtClean="0"/>
              <a:t>7/8/16</a:t>
            </a:fld>
            <a:endParaRPr lang="en-US" dirty="0"/>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C13C92-F12E-A645-9195-72D828A1E4CC}" type="datetime1">
              <a:rPr lang="en-US" smtClean="0"/>
              <a:t>7/8/16</a:t>
            </a:fld>
            <a:endParaRPr lang="en-US" dirty="0"/>
          </a:p>
        </p:txBody>
      </p:sp>
      <p:sp>
        <p:nvSpPr>
          <p:cNvPr id="10" name="Footer Placeholder 9"/>
          <p:cNvSpPr>
            <a:spLocks noGrp="1"/>
          </p:cNvSpPr>
          <p:nvPr>
            <p:ph type="ftr" sz="quarter" idx="12"/>
          </p:nvPr>
        </p:nvSpPr>
        <p:spPr/>
        <p:txBody>
          <a:bodyPr/>
          <a:lstStyle/>
          <a:p>
            <a:r>
              <a:rPr lang="en-US" smtClean="0"/>
              <a:t>How to Use a Supercomputer</a:t>
            </a:r>
            <a:endParaRPr lang="en-US"/>
          </a:p>
        </p:txBody>
      </p:sp>
      <p:sp>
        <p:nvSpPr>
          <p:cNvPr id="11"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ABECC1E-BB2D-8640-BFAA-F2649732F171}" type="datetime1">
              <a:rPr lang="en-US" smtClean="0"/>
              <a:t>7/8/16</a:t>
            </a:fld>
            <a:endParaRPr lang="en-US" dirty="0"/>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68B04B-D1A6-6E47-8FFF-8EA857FCC20A}" type="datetime1">
              <a:rPr lang="en-US" smtClean="0"/>
              <a:t>7/8/16</a:t>
            </a:fld>
            <a:endParaRPr lang="en-US" dirty="0"/>
          </a:p>
        </p:txBody>
      </p:sp>
      <p:sp>
        <p:nvSpPr>
          <p:cNvPr id="5" name="Footer Placeholder 4"/>
          <p:cNvSpPr>
            <a:spLocks noGrp="1"/>
          </p:cNvSpPr>
          <p:nvPr>
            <p:ph type="ftr" sz="quarter" idx="11"/>
          </p:nvPr>
        </p:nvSpPr>
        <p:spPr/>
        <p:txBody>
          <a:bodyPr/>
          <a:lstStyle/>
          <a:p>
            <a:r>
              <a:rPr lang="en-US" smtClean="0"/>
              <a:t>How to Use a Supercomputer</a:t>
            </a:r>
            <a:endParaRPr lang="en-US"/>
          </a:p>
        </p:txBody>
      </p:sp>
      <p:sp>
        <p:nvSpPr>
          <p:cNvPr id="7" name="Slide Number Placeholder 9"/>
          <p:cNvSpPr>
            <a:spLocks noGrp="1"/>
          </p:cNvSpPr>
          <p:nvPr>
            <p:ph type="sldNum" sz="quarter" idx="4"/>
          </p:nvPr>
        </p:nvSpPr>
        <p:spPr>
          <a:xfrm>
            <a:off x="7708624" y="6495368"/>
            <a:ext cx="284189"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249E94F7-107C-CE46-8C56-9CACFF99CD93}" type="slidenum">
              <a:rPr lang="en-US" smtClean="0"/>
              <a:pPr/>
              <a:t>‹#›</a:t>
            </a:fld>
            <a:endParaRPr 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x" preserve="1">
  <p:cSld name="Title and Body">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p:spPr>
        <p:txBody>
          <a:bodyPr lIns="91425" tIns="91425" rIns="91425" bIns="91425" anchor="b"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smtClean="0"/>
              <a:t>Click to edit Master title style</a:t>
            </a:r>
            <a:endParaRPr/>
          </a:p>
        </p:txBody>
      </p:sp>
      <p:sp>
        <p:nvSpPr>
          <p:cNvPr id="35" name="Shape 35"/>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smtClean="0"/>
              <a:t>Click to edit Master text styles</a:t>
            </a:r>
          </a:p>
        </p:txBody>
      </p:sp>
    </p:spTree>
    <p:extLst>
      <p:ext uri="{BB962C8B-B14F-4D97-AF65-F5344CB8AC3E}">
        <p14:creationId xmlns:p14="http://schemas.microsoft.com/office/powerpoint/2010/main" val="35662113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457200" y="6624"/>
            <a:ext cx="8191532" cy="505755"/>
          </a:xfrm>
        </p:spPr>
        <p:txBody>
          <a:bodyPr/>
          <a:lstStyle>
            <a:lvl1pPr algn="ctr">
              <a:defRPr sz="3200" b="1">
                <a:solidFill>
                  <a:srgbClr val="8A3A3A"/>
                </a:solidFill>
              </a:defRPr>
            </a:lvl1pPr>
          </a:lstStyle>
          <a:p>
            <a:r>
              <a:rPr lang="en-US" dirty="0" smtClean="0"/>
              <a:t>Click to edit Master title style</a:t>
            </a:r>
            <a:endParaRPr lang="en-US" dirty="0"/>
          </a:p>
        </p:txBody>
      </p:sp>
      <p:sp>
        <p:nvSpPr>
          <p:cNvPr id="7" name="Date Placeholder 6"/>
          <p:cNvSpPr>
            <a:spLocks noGrp="1"/>
          </p:cNvSpPr>
          <p:nvPr>
            <p:ph type="dt" sz="half" idx="10"/>
          </p:nvPr>
        </p:nvSpPr>
        <p:spPr/>
        <p:txBody>
          <a:bodyPr/>
          <a:lstStyle>
            <a:lvl1pPr>
              <a:defRPr>
                <a:solidFill>
                  <a:schemeClr val="bg1"/>
                </a:solidFill>
                <a:latin typeface="Calibri" panose="020F0502020204030204" pitchFamily="34" charset="0"/>
              </a:defRPr>
            </a:lvl1pPr>
          </a:lstStyle>
          <a:p>
            <a:r>
              <a:rPr lang="en-US" smtClean="0"/>
              <a:t>02/11/2016</a:t>
            </a:r>
            <a:endParaRPr lang="en-US" dirty="0"/>
          </a:p>
        </p:txBody>
      </p:sp>
      <p:sp>
        <p:nvSpPr>
          <p:cNvPr id="8" name="Footer Placeholder 7"/>
          <p:cNvSpPr>
            <a:spLocks noGrp="1"/>
          </p:cNvSpPr>
          <p:nvPr>
            <p:ph type="ftr" sz="quarter" idx="11"/>
          </p:nvPr>
        </p:nvSpPr>
        <p:spPr/>
        <p:txBody>
          <a:bodyPr/>
          <a:lstStyle>
            <a:lvl1pPr>
              <a:defRPr>
                <a:solidFill>
                  <a:schemeClr val="bg1"/>
                </a:solidFill>
              </a:defRPr>
            </a:lvl1pPr>
          </a:lstStyle>
          <a:p>
            <a:r>
              <a:rPr lang="en-US" smtClean="0"/>
              <a:t>RMACC Symposium</a:t>
            </a:r>
            <a:endParaRPr lang="en-US" dirty="0"/>
          </a:p>
        </p:txBody>
      </p:sp>
      <p:sp>
        <p:nvSpPr>
          <p:cNvPr id="10" name="Slide Number Placeholder 9"/>
          <p:cNvSpPr>
            <a:spLocks noGrp="1"/>
          </p:cNvSpPr>
          <p:nvPr>
            <p:ph type="sldNum" sz="quarter" idx="12"/>
          </p:nvPr>
        </p:nvSpPr>
        <p:spPr/>
        <p:txBody>
          <a:bodyPr/>
          <a:lstStyle>
            <a:lvl1pPr>
              <a:defRPr>
                <a:solidFill>
                  <a:schemeClr val="tx1"/>
                </a:solidFill>
                <a:latin typeface="Calibri" panose="020F0502020204030204" pitchFamily="34" charset="0"/>
              </a:defRPr>
            </a:lvl1pPr>
          </a:lstStyle>
          <a:p>
            <a:fld id="{C03C4FAC-57D0-A544-B142-C1BC96C119B3}" type="slidenum">
              <a:rPr lang="en-US" smtClean="0"/>
              <a:pPr/>
              <a:t>‹#›</a:t>
            </a:fld>
            <a:endParaRPr lang="en-US" dirty="0"/>
          </a:p>
        </p:txBody>
      </p:sp>
    </p:spTree>
    <p:extLst>
      <p:ext uri="{BB962C8B-B14F-4D97-AF65-F5344CB8AC3E}">
        <p14:creationId xmlns:p14="http://schemas.microsoft.com/office/powerpoint/2010/main" val="155605753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48077B-6B03-7F42-9161-87D0FE7973F8}" type="datetime1">
              <a:rPr lang="en-US" smtClean="0"/>
              <a:t>7/8/16</a:t>
            </a:fld>
            <a:endParaRPr lang="en-US"/>
          </a:p>
        </p:txBody>
      </p:sp>
      <p:sp>
        <p:nvSpPr>
          <p:cNvPr id="8" name="Footer Placeholder 7"/>
          <p:cNvSpPr>
            <a:spLocks noGrp="1"/>
          </p:cNvSpPr>
          <p:nvPr>
            <p:ph type="ftr" sz="quarter" idx="11"/>
          </p:nvPr>
        </p:nvSpPr>
        <p:spPr/>
        <p:txBody>
          <a:bodyPr/>
          <a:lstStyle/>
          <a:p>
            <a:r>
              <a:rPr lang="en-US" smtClean="0"/>
              <a:t>How to Use a Supercomputer</a:t>
            </a:r>
            <a:endParaRPr lang="en-US"/>
          </a:p>
        </p:txBody>
      </p:sp>
      <p:sp>
        <p:nvSpPr>
          <p:cNvPr id="9" name="Slide Number Placeholder 8"/>
          <p:cNvSpPr>
            <a:spLocks noGrp="1"/>
          </p:cNvSpPr>
          <p:nvPr>
            <p:ph type="sldNum" sz="quarter" idx="12"/>
          </p:nvPr>
        </p:nvSpPr>
        <p:spPr/>
        <p:txBody>
          <a:bodyPr/>
          <a:lstStyle/>
          <a:p>
            <a:fld id="{B817D63A-C300-AB42-B746-B52450B9994C}" type="slidenum">
              <a:rPr lang="en-US" smtClean="0"/>
              <a:t>‹#›</a:t>
            </a:fld>
            <a:endParaRPr lang="en-US"/>
          </a:p>
        </p:txBody>
      </p:sp>
    </p:spTree>
    <p:extLst>
      <p:ext uri="{BB962C8B-B14F-4D97-AF65-F5344CB8AC3E}">
        <p14:creationId xmlns:p14="http://schemas.microsoft.com/office/powerpoint/2010/main" val="4242460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136884D-1469-1E46-9263-BB8D1ACB4A64}" type="datetime1">
              <a:rPr lang="en-US" smtClean="0"/>
              <a:t>7/8/16</a:t>
            </a:fld>
            <a:endParaRPr lang="en-US"/>
          </a:p>
        </p:txBody>
      </p:sp>
      <p:sp>
        <p:nvSpPr>
          <p:cNvPr id="4" name="Footer Placeholder 3"/>
          <p:cNvSpPr>
            <a:spLocks noGrp="1"/>
          </p:cNvSpPr>
          <p:nvPr>
            <p:ph type="ftr" sz="quarter" idx="11"/>
          </p:nvPr>
        </p:nvSpPr>
        <p:spPr/>
        <p:txBody>
          <a:bodyPr/>
          <a:lstStyle/>
          <a:p>
            <a:r>
              <a:rPr lang="en-US" smtClean="0"/>
              <a:t>How to Use a Supercomputer</a:t>
            </a:r>
            <a:endParaRPr lang="en-US"/>
          </a:p>
        </p:txBody>
      </p:sp>
      <p:sp>
        <p:nvSpPr>
          <p:cNvPr id="5" name="Slide Number Placeholder 4"/>
          <p:cNvSpPr>
            <a:spLocks noGrp="1"/>
          </p:cNvSpPr>
          <p:nvPr>
            <p:ph type="sldNum" sz="quarter" idx="12"/>
          </p:nvPr>
        </p:nvSpPr>
        <p:spPr/>
        <p:txBody>
          <a:bodyPr/>
          <a:lstStyle/>
          <a:p>
            <a:fld id="{B817D63A-C300-AB42-B746-B52450B9994C}" type="slidenum">
              <a:rPr lang="en-US" smtClean="0"/>
              <a:t>‹#›</a:t>
            </a:fld>
            <a:endParaRPr lang="en-US"/>
          </a:p>
        </p:txBody>
      </p:sp>
    </p:spTree>
    <p:extLst>
      <p:ext uri="{BB962C8B-B14F-4D97-AF65-F5344CB8AC3E}">
        <p14:creationId xmlns:p14="http://schemas.microsoft.com/office/powerpoint/2010/main" val="3340799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CC7E83-50E1-1045-83FA-0FAB594D1BD4}" type="datetime1">
              <a:rPr lang="en-US" smtClean="0"/>
              <a:t>7/8/16</a:t>
            </a:fld>
            <a:endParaRPr lang="en-US"/>
          </a:p>
        </p:txBody>
      </p:sp>
      <p:sp>
        <p:nvSpPr>
          <p:cNvPr id="3" name="Footer Placeholder 2"/>
          <p:cNvSpPr>
            <a:spLocks noGrp="1"/>
          </p:cNvSpPr>
          <p:nvPr>
            <p:ph type="ftr" sz="quarter" idx="11"/>
          </p:nvPr>
        </p:nvSpPr>
        <p:spPr/>
        <p:txBody>
          <a:bodyPr/>
          <a:lstStyle/>
          <a:p>
            <a:r>
              <a:rPr lang="en-US" smtClean="0"/>
              <a:t>How to Use a Supercomputer</a:t>
            </a:r>
            <a:endParaRPr lang="en-US"/>
          </a:p>
        </p:txBody>
      </p:sp>
      <p:sp>
        <p:nvSpPr>
          <p:cNvPr id="4" name="Slide Number Placeholder 3"/>
          <p:cNvSpPr>
            <a:spLocks noGrp="1"/>
          </p:cNvSpPr>
          <p:nvPr>
            <p:ph type="sldNum" sz="quarter" idx="12"/>
          </p:nvPr>
        </p:nvSpPr>
        <p:spPr/>
        <p:txBody>
          <a:bodyPr/>
          <a:lstStyle/>
          <a:p>
            <a:fld id="{B817D63A-C300-AB42-B746-B52450B9994C}" type="slidenum">
              <a:rPr lang="en-US" smtClean="0"/>
              <a:t>‹#›</a:t>
            </a:fld>
            <a:endParaRPr lang="en-US"/>
          </a:p>
        </p:txBody>
      </p:sp>
    </p:spTree>
    <p:extLst>
      <p:ext uri="{BB962C8B-B14F-4D97-AF65-F5344CB8AC3E}">
        <p14:creationId xmlns:p14="http://schemas.microsoft.com/office/powerpoint/2010/main" val="2003075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2E28BB-0C81-5F41-96D6-475C0F33378C}" type="datetime1">
              <a:rPr lang="en-US" smtClean="0"/>
              <a:t>7/8/16</a:t>
            </a:fld>
            <a:endParaRPr lang="en-US"/>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7" name="Slide Number Placeholder 6"/>
          <p:cNvSpPr>
            <a:spLocks noGrp="1"/>
          </p:cNvSpPr>
          <p:nvPr>
            <p:ph type="sldNum" sz="quarter" idx="12"/>
          </p:nvPr>
        </p:nvSpPr>
        <p:spPr/>
        <p:txBody>
          <a:bodyPr/>
          <a:lstStyle/>
          <a:p>
            <a:fld id="{6E2D2B3B-882E-40F3-A32F-6DD516915044}" type="slidenum">
              <a:rPr lang="en-US" smtClean="0"/>
              <a:pPr/>
              <a:t>‹#›</a:t>
            </a:fld>
            <a:endParaRPr lang="en-US"/>
          </a:p>
        </p:txBody>
      </p:sp>
    </p:spTree>
    <p:extLst>
      <p:ext uri="{BB962C8B-B14F-4D97-AF65-F5344CB8AC3E}">
        <p14:creationId xmlns:p14="http://schemas.microsoft.com/office/powerpoint/2010/main" val="4155645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53C08C-A000-C24C-B0D4-14F9DA784B8F}" type="datetime1">
              <a:rPr lang="en-US" smtClean="0"/>
              <a:t>7/8/16</a:t>
            </a:fld>
            <a:endParaRPr lang="en-US"/>
          </a:p>
        </p:txBody>
      </p:sp>
      <p:sp>
        <p:nvSpPr>
          <p:cNvPr id="6" name="Footer Placeholder 5"/>
          <p:cNvSpPr>
            <a:spLocks noGrp="1"/>
          </p:cNvSpPr>
          <p:nvPr>
            <p:ph type="ftr" sz="quarter" idx="11"/>
          </p:nvPr>
        </p:nvSpPr>
        <p:spPr/>
        <p:txBody>
          <a:bodyPr/>
          <a:lstStyle/>
          <a:p>
            <a:r>
              <a:rPr lang="en-US" smtClean="0"/>
              <a:t>How to Use a Supercomputer</a:t>
            </a:r>
            <a:endParaRPr lang="en-US"/>
          </a:p>
        </p:txBody>
      </p:sp>
      <p:sp>
        <p:nvSpPr>
          <p:cNvPr id="7" name="Slide Number Placeholder 6"/>
          <p:cNvSpPr>
            <a:spLocks noGrp="1"/>
          </p:cNvSpPr>
          <p:nvPr>
            <p:ph type="sldNum" sz="quarter" idx="12"/>
          </p:nvPr>
        </p:nvSpPr>
        <p:spPr/>
        <p:txBody>
          <a:bodyPr/>
          <a:lstStyle/>
          <a:p>
            <a:fld id="{B817D63A-C300-AB42-B746-B52450B9994C}" type="slidenum">
              <a:rPr lang="en-US" smtClean="0"/>
              <a:t>‹#›</a:t>
            </a:fld>
            <a:endParaRPr lang="en-US"/>
          </a:p>
        </p:txBody>
      </p:sp>
    </p:spTree>
    <p:extLst>
      <p:ext uri="{BB962C8B-B14F-4D97-AF65-F5344CB8AC3E}">
        <p14:creationId xmlns:p14="http://schemas.microsoft.com/office/powerpoint/2010/main" val="378346080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theme" Target="../theme/theme4.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340213-C7C4-C342-8E00-73B99A2E5FF4}" type="datetime1">
              <a:rPr lang="en-US" smtClean="0"/>
              <a:t>7/8/16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How to Use a Supercomputer</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17D63A-C300-AB42-B746-B52450B9994C}" type="slidenum">
              <a:rPr lang="en-US" smtClean="0"/>
              <a:t>‹#›</a:t>
            </a:fld>
            <a:endParaRPr lang="en-US"/>
          </a:p>
        </p:txBody>
      </p:sp>
    </p:spTree>
    <p:extLst>
      <p:ext uri="{BB962C8B-B14F-4D97-AF65-F5344CB8AC3E}">
        <p14:creationId xmlns:p14="http://schemas.microsoft.com/office/powerpoint/2010/main" val="536262772"/>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977EA7-3A8C-C341-8841-47FEC12237B0}" type="datetime1">
              <a:rPr lang="en-US" smtClean="0"/>
              <a:t>7/8/16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How to Use a Supercomputer</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AC8EB7-869F-F647-8806-C029429A9C7C}" type="slidenum">
              <a:rPr lang="en-US" smtClean="0"/>
              <a:t>‹#›</a:t>
            </a:fld>
            <a:endParaRPr lang="en-US"/>
          </a:p>
        </p:txBody>
      </p:sp>
    </p:spTree>
    <p:extLst>
      <p:ext uri="{BB962C8B-B14F-4D97-AF65-F5344CB8AC3E}">
        <p14:creationId xmlns:p14="http://schemas.microsoft.com/office/powerpoint/2010/main" val="410231206"/>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4D0869-9881-ED44-A01F-63192205CAAE}" type="datetime1">
              <a:rPr lang="en-US" smtClean="0"/>
              <a:t>7/8/16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How to Use a Supercomputer</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86DE44-F003-0846-A2B3-E299C90042A5}" type="slidenum">
              <a:rPr lang="en-US" smtClean="0"/>
              <a:t>‹#›</a:t>
            </a:fld>
            <a:endParaRPr lang="en-US"/>
          </a:p>
        </p:txBody>
      </p:sp>
    </p:spTree>
    <p:extLst>
      <p:ext uri="{BB962C8B-B14F-4D97-AF65-F5344CB8AC3E}">
        <p14:creationId xmlns:p14="http://schemas.microsoft.com/office/powerpoint/2010/main" val="3323888181"/>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191532" cy="1143000"/>
          </a:xfrm>
          <a:prstGeom prst="rect">
            <a:avLst/>
          </a:prstGeom>
        </p:spPr>
        <p:txBody>
          <a:bodyPr vert="horz" lIns="91440" tIns="45720" rIns="91440" bIns="45720" rtlCol="0" anchor="ctr">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199" y="1600200"/>
            <a:ext cx="8191533" cy="468849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rot="5400000">
            <a:off x="4343400" y="2057399"/>
            <a:ext cx="457200" cy="9144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p:nvSpPr>
        <p:spPr>
          <a:xfrm>
            <a:off x="7619999" y="6400799"/>
            <a:ext cx="457201" cy="4572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p:cNvSpPr>
            <a:spLocks noGrp="1"/>
          </p:cNvSpPr>
          <p:nvPr>
            <p:ph type="ftr" sz="quarter" idx="3"/>
          </p:nvPr>
        </p:nvSpPr>
        <p:spPr>
          <a:xfrm>
            <a:off x="2504261" y="6450987"/>
            <a:ext cx="5019394" cy="365760"/>
          </a:xfrm>
          <a:prstGeom prst="rect">
            <a:avLst/>
          </a:prstGeom>
        </p:spPr>
        <p:txBody>
          <a:bodyPr vert="horz" lIns="91440" tIns="45720" rIns="91440" bIns="45720" rtlCol="0" anchor="ctr"/>
          <a:lstStyle>
            <a:lvl1pPr algn="r">
              <a:defRPr sz="1200">
                <a:solidFill>
                  <a:schemeClr val="bg2"/>
                </a:solidFill>
              </a:defRPr>
            </a:lvl1pPr>
          </a:lstStyle>
          <a:p>
            <a:r>
              <a:rPr lang="en-US" smtClean="0"/>
              <a:t>How to Use a Supercomputer</a:t>
            </a:r>
            <a:endParaRPr lang="en-US"/>
          </a:p>
        </p:txBody>
      </p:sp>
      <p:sp>
        <p:nvSpPr>
          <p:cNvPr id="4" name="Date Placeholder 3"/>
          <p:cNvSpPr>
            <a:spLocks noGrp="1"/>
          </p:cNvSpPr>
          <p:nvPr>
            <p:ph type="dt" sz="half" idx="2"/>
          </p:nvPr>
        </p:nvSpPr>
        <p:spPr>
          <a:xfrm>
            <a:off x="8218541" y="6450987"/>
            <a:ext cx="861887" cy="365760"/>
          </a:xfrm>
          <a:prstGeom prst="rect">
            <a:avLst/>
          </a:prstGeom>
        </p:spPr>
        <p:txBody>
          <a:bodyPr vert="horz" lIns="91440" tIns="45720" rIns="91440" bIns="45720" rtlCol="0" anchor="ctr"/>
          <a:lstStyle>
            <a:lvl1pPr algn="l">
              <a:defRPr sz="1200">
                <a:solidFill>
                  <a:schemeClr val="bg2"/>
                </a:solidFill>
                <a:latin typeface="Helvetica Neue"/>
              </a:defRPr>
            </a:lvl1pPr>
          </a:lstStyle>
          <a:p>
            <a:fld id="{6FE751DF-67BA-6F4C-8258-CF63A9C81540}" type="datetime1">
              <a:rPr lang="en-US" smtClean="0"/>
              <a:t>7/8/16</a:t>
            </a:fld>
            <a:endParaRPr lang="en-US"/>
          </a:p>
        </p:txBody>
      </p:sp>
      <p:sp>
        <p:nvSpPr>
          <p:cNvPr id="9" name="TextBox 8"/>
          <p:cNvSpPr txBox="1"/>
          <p:nvPr/>
        </p:nvSpPr>
        <p:spPr>
          <a:xfrm>
            <a:off x="113863" y="6495368"/>
            <a:ext cx="2659702" cy="276999"/>
          </a:xfrm>
          <a:prstGeom prst="rect">
            <a:avLst/>
          </a:prstGeom>
          <a:noFill/>
        </p:spPr>
        <p:txBody>
          <a:bodyPr wrap="none" rtlCol="0">
            <a:spAutoFit/>
          </a:bodyPr>
          <a:lstStyle/>
          <a:p>
            <a:r>
              <a:rPr lang="en-US" sz="1200" dirty="0" smtClean="0">
                <a:solidFill>
                  <a:schemeClr val="bg2"/>
                </a:solidFill>
                <a:latin typeface="Helvetica Neue"/>
              </a:rPr>
              <a:t>Research Computing @</a:t>
            </a:r>
            <a:r>
              <a:rPr lang="en-US" sz="1200" baseline="0" dirty="0" smtClean="0">
                <a:solidFill>
                  <a:schemeClr val="bg2"/>
                </a:solidFill>
                <a:latin typeface="Helvetica Neue"/>
              </a:rPr>
              <a:t> </a:t>
            </a:r>
            <a:r>
              <a:rPr lang="en-US" sz="1200" dirty="0" smtClean="0">
                <a:solidFill>
                  <a:schemeClr val="bg2"/>
                </a:solidFill>
                <a:latin typeface="Helvetica Neue"/>
              </a:rPr>
              <a:t>CU Boulder</a:t>
            </a:r>
            <a:endParaRPr lang="en-US" sz="1200" dirty="0">
              <a:solidFill>
                <a:schemeClr val="bg2"/>
              </a:solidFill>
              <a:latin typeface="Helvetica Neue"/>
            </a:endParaRPr>
          </a:p>
        </p:txBody>
      </p:sp>
      <p:sp>
        <p:nvSpPr>
          <p:cNvPr id="10" name="Slide Number Placeholder 9"/>
          <p:cNvSpPr>
            <a:spLocks noGrp="1"/>
          </p:cNvSpPr>
          <p:nvPr>
            <p:ph type="sldNum" sz="quarter" idx="4"/>
          </p:nvPr>
        </p:nvSpPr>
        <p:spPr>
          <a:xfrm>
            <a:off x="7628239" y="6495368"/>
            <a:ext cx="509917" cy="276999"/>
          </a:xfrm>
          <a:prstGeom prst="rect">
            <a:avLst/>
          </a:prstGeom>
        </p:spPr>
        <p:txBody>
          <a:bodyPr vert="horz" lIns="91440" tIns="45720" rIns="91440" bIns="45720" rtlCol="0" anchor="ctr"/>
          <a:lstStyle>
            <a:lvl1pPr algn="r">
              <a:defRPr sz="1200">
                <a:solidFill>
                  <a:schemeClr val="tx1">
                    <a:tint val="75000"/>
                  </a:schemeClr>
                </a:solidFill>
                <a:latin typeface="Helvetica Neue"/>
                <a:cs typeface="Helvetica Neue"/>
              </a:defRPr>
            </a:lvl1pPr>
          </a:lstStyle>
          <a:p>
            <a:fld id="{C03C4FAC-57D0-A544-B142-C1BC96C119B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 id="2147483804" r:id="rId12"/>
    <p:sldLayoutId id="2147483805" r:id="rId13"/>
  </p:sldLayoutIdLst>
  <p:timing>
    <p:tnLst>
      <p:par>
        <p:cTn id="1" dur="indefinite" restart="never" nodeType="tmRoot"/>
      </p:par>
    </p:tnLst>
  </p:timing>
  <p:hf hdr="0" ftr="0" dt="0"/>
  <p:txStyles>
    <p:titleStyle>
      <a:lvl1pPr algn="l" defTabSz="914400" rtl="0" eaLnBrk="1" latinLnBrk="0" hangingPunct="1">
        <a:spcBef>
          <a:spcPct val="0"/>
        </a:spcBef>
        <a:buNone/>
        <a:defRPr sz="4600" kern="1200" cap="none" spc="-100" baseline="0">
          <a:ln>
            <a:noFill/>
          </a:ln>
          <a:solidFill>
            <a:srgbClr val="FF0000"/>
          </a:solidFill>
          <a:effectLst/>
          <a:latin typeface="Helvetica Neue"/>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400" kern="1200">
          <a:solidFill>
            <a:schemeClr val="tx1"/>
          </a:solidFill>
          <a:latin typeface="Helvetica Neue"/>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200" kern="1200">
          <a:solidFill>
            <a:schemeClr val="tx1"/>
          </a:solidFill>
          <a:latin typeface="Helvetica Neue"/>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2000" kern="1200">
          <a:solidFill>
            <a:schemeClr val="tx1"/>
          </a:solidFill>
          <a:latin typeface="Helvetica Neue"/>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800" kern="1200">
          <a:solidFill>
            <a:schemeClr val="tx1"/>
          </a:solidFill>
          <a:latin typeface="Helvetica Neue"/>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600" kern="1200" baseline="0">
          <a:solidFill>
            <a:schemeClr val="tx1"/>
          </a:solidFill>
          <a:latin typeface="Helvetica Neue"/>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xml"/><Relationship Id="rId3" Type="http://schemas.openxmlformats.org/officeDocument/2006/relationships/hyperlink" Target="mailto:shelley.knuth@colorado.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9.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xml"/><Relationship Id="rId3" Type="http://schemas.openxmlformats.org/officeDocument/2006/relationships/image" Target="../media/image1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hyperlink" Target="https://cuboulder.qualtrics.com/SE/?SID=SV_cVijgPRRuX3Nhop"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hyperlink" Target="https://github.com/earthlab/tutorials/blob/JANUS_documentation/documentation/Getting_Started_with_JANUS.md"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hyperlink" Target="http://www.globus.org/"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hyperlink" Target="https://docs.globus.org/how-to/get-started/" TargetMode="External"/><Relationship Id="rId3" Type="http://schemas.openxmlformats.org/officeDocument/2006/relationships/hyperlink" Target="https://docs.globus.org/how-to/globus-connect-personal-mac/"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xml.rels><?xml version="1.0" encoding="UTF-8" standalone="yes"?>
<Relationships xmlns="http://schemas.openxmlformats.org/package/2006/relationships"><Relationship Id="rId3" Type="http://schemas.openxmlformats.org/officeDocument/2006/relationships/hyperlink" Target="https://earthlab.github.io/" TargetMode="External"/><Relationship Id="rId4" Type="http://schemas.openxmlformats.org/officeDocument/2006/relationships/image" Target="../media/image15.jpeg"/><Relationship Id="rId5" Type="http://schemas.openxmlformats.org/officeDocument/2006/relationships/image" Target="../media/image16.png"/><Relationship Id="rId1" Type="http://schemas.openxmlformats.org/officeDocument/2006/relationships/slideLayout" Target="../slideLayouts/slideLayout35.xml"/><Relationship Id="rId2" Type="http://schemas.openxmlformats.org/officeDocument/2006/relationships/hyperlink" Target="https://github.com/earthlab/tutorial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hyperlink" Target="http://www.nice-software.com/download/nice-dcv-2016"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18.png"/><Relationship Id="rId3" Type="http://schemas.openxmlformats.org/officeDocument/2006/relationships/hyperlink" Target="https://viz1.rc.colorado.edu/enginframe"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1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5.png"/><Relationship Id="rId3" Type="http://schemas.openxmlformats.org/officeDocument/2006/relationships/hyperlink" Target="mailto:rc-help@colorado.edu"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7.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gif"/><Relationship Id="rId1" Type="http://schemas.openxmlformats.org/officeDocument/2006/relationships/slideLayout" Target="../slideLayouts/slideLayout35.xml"/><Relationship Id="rId2" Type="http://schemas.openxmlformats.org/officeDocument/2006/relationships/notesSlide" Target="../notesSlides/notesSlide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29.jpe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hyperlink" Target="mailto:el-help@colorado.edu"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hyperlink" Target="mailto:Shelley.Knuth@colorado.edu" TargetMode="External"/><Relationship Id="rId3" Type="http://schemas.openxmlformats.org/officeDocument/2006/relationships/hyperlink" Target="http://tinyurl.com/curc-survey16"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hyperlink" Target="http://www.colorado.edu/earthlab/analytics-hub" TargetMode="Externa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jpg"/><Relationship Id="rId5" Type="http://schemas.openxmlformats.org/officeDocument/2006/relationships/image" Target="../media/image8.jpg"/><Relationship Id="rId1" Type="http://schemas.openxmlformats.org/officeDocument/2006/relationships/slideLayout" Target="../slideLayouts/slideLayout35.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83008"/>
            <a:ext cx="7543800" cy="2593975"/>
          </a:xfrm>
        </p:spPr>
        <p:txBody>
          <a:bodyPr/>
          <a:lstStyle/>
          <a:p>
            <a:r>
              <a:rPr lang="en-US" dirty="0" smtClean="0"/>
              <a:t>Earth Lab </a:t>
            </a:r>
            <a:r>
              <a:rPr lang="en-US" smtClean="0"/>
              <a:t>Workflow Processes</a:t>
            </a:r>
            <a:endParaRPr lang="en-US" dirty="0"/>
          </a:p>
        </p:txBody>
      </p:sp>
      <p:sp>
        <p:nvSpPr>
          <p:cNvPr id="5" name="Slide Number Placeholder 4"/>
          <p:cNvSpPr>
            <a:spLocks noGrp="1"/>
          </p:cNvSpPr>
          <p:nvPr>
            <p:ph type="sldNum" sz="quarter" idx="4"/>
          </p:nvPr>
        </p:nvSpPr>
        <p:spPr/>
        <p:txBody>
          <a:bodyPr/>
          <a:lstStyle/>
          <a:p>
            <a:fld id="{2C84CB25-7408-6D4A-8E7F-8E9BE9DF036E}" type="slidenum">
              <a:rPr lang="en-US" smtClean="0"/>
              <a:pPr/>
              <a:t>1</a:t>
            </a:fld>
            <a:endParaRPr lang="en-US"/>
          </a:p>
        </p:txBody>
      </p:sp>
      <p:sp>
        <p:nvSpPr>
          <p:cNvPr id="16" name="Subtitle 2"/>
          <p:cNvSpPr>
            <a:spLocks noGrp="1"/>
          </p:cNvSpPr>
          <p:nvPr>
            <p:ph type="subTitle" idx="1"/>
          </p:nvPr>
        </p:nvSpPr>
        <p:spPr>
          <a:xfrm>
            <a:off x="685800" y="4401518"/>
            <a:ext cx="7645400" cy="1865931"/>
          </a:xfrm>
        </p:spPr>
        <p:txBody>
          <a:bodyPr>
            <a:normAutofit/>
          </a:bodyPr>
          <a:lstStyle/>
          <a:p>
            <a:r>
              <a:rPr lang="en-US" dirty="0" smtClean="0"/>
              <a:t>Shelley Knuth, Timothy Dunn, Maxwell Joseph</a:t>
            </a:r>
          </a:p>
          <a:p>
            <a:r>
              <a:rPr lang="en-US" dirty="0" smtClean="0"/>
              <a:t>Earth Lab, Research Computing, University of Colorado-Boulder		</a:t>
            </a:r>
          </a:p>
          <a:p>
            <a:r>
              <a:rPr lang="en-US" dirty="0" smtClean="0">
                <a:hlinkClick r:id="rId3"/>
              </a:rPr>
              <a:t>shelley.knuth@colorado.edu</a:t>
            </a:r>
            <a:r>
              <a:rPr lang="en-US" dirty="0" smtClean="0"/>
              <a:t>	</a:t>
            </a:r>
          </a:p>
          <a:p>
            <a:endParaRPr lang="en-US" dirty="0"/>
          </a:p>
          <a:p>
            <a:endParaRPr lang="en-US" dirty="0" smtClean="0"/>
          </a:p>
        </p:txBody>
      </p:sp>
    </p:spTree>
    <p:extLst>
      <p:ext uri="{BB962C8B-B14F-4D97-AF65-F5344CB8AC3E}">
        <p14:creationId xmlns:p14="http://schemas.microsoft.com/office/powerpoint/2010/main" val="20106538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Understanding the </a:t>
            </a:r>
            <a:r>
              <a:rPr lang="en-US" dirty="0" err="1" smtClean="0"/>
              <a:t>Cyberinfrastructure</a:t>
            </a:r>
            <a:endParaRPr lang="en-US" dirty="0"/>
          </a:p>
        </p:txBody>
      </p:sp>
      <p:sp>
        <p:nvSpPr>
          <p:cNvPr id="3" name="Content Placeholder 2"/>
          <p:cNvSpPr>
            <a:spLocks noGrp="1"/>
          </p:cNvSpPr>
          <p:nvPr>
            <p:ph idx="1"/>
          </p:nvPr>
        </p:nvSpPr>
        <p:spPr>
          <a:xfrm>
            <a:off x="457199" y="2000250"/>
            <a:ext cx="8191533" cy="4288440"/>
          </a:xfrm>
        </p:spPr>
        <p:txBody>
          <a:bodyPr>
            <a:normAutofit/>
          </a:bodyPr>
          <a:lstStyle/>
          <a:p>
            <a:r>
              <a:rPr lang="en-US" dirty="0" smtClean="0"/>
              <a:t>AH rests on existing infrastructure</a:t>
            </a:r>
          </a:p>
          <a:p>
            <a:r>
              <a:rPr lang="en-US" dirty="0" smtClean="0"/>
              <a:t>Managed by Research Computing</a:t>
            </a:r>
          </a:p>
          <a:p>
            <a:pPr lvl="1"/>
            <a:r>
              <a:rPr lang="en-US" dirty="0" err="1" smtClean="0"/>
              <a:t>PetaLibrary</a:t>
            </a:r>
            <a:endParaRPr lang="en-US" dirty="0" smtClean="0"/>
          </a:p>
          <a:p>
            <a:pPr lvl="1"/>
            <a:r>
              <a:rPr lang="en-US" dirty="0" smtClean="0"/>
              <a:t>Janus supercomputer</a:t>
            </a:r>
          </a:p>
          <a:p>
            <a:endParaRPr lang="en-U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2652" y="3784946"/>
            <a:ext cx="5000625" cy="2615854"/>
          </a:xfrm>
          <a:prstGeom prst="rect">
            <a:avLst/>
          </a:prstGeom>
        </p:spPr>
      </p:pic>
    </p:spTree>
    <p:extLst>
      <p:ext uri="{BB962C8B-B14F-4D97-AF65-F5344CB8AC3E}">
        <p14:creationId xmlns:p14="http://schemas.microsoft.com/office/powerpoint/2010/main" val="1032059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PetaLibrary</a:t>
            </a:r>
            <a:endParaRPr lang="en-US" dirty="0"/>
          </a:p>
        </p:txBody>
      </p:sp>
      <p:sp>
        <p:nvSpPr>
          <p:cNvPr id="3" name="Content Placeholder 2"/>
          <p:cNvSpPr>
            <a:spLocks noGrp="1"/>
          </p:cNvSpPr>
          <p:nvPr>
            <p:ph idx="1"/>
          </p:nvPr>
        </p:nvSpPr>
        <p:spPr/>
        <p:txBody>
          <a:bodyPr/>
          <a:lstStyle/>
          <a:p>
            <a:r>
              <a:rPr lang="en-US" dirty="0" smtClean="0"/>
              <a:t>960 </a:t>
            </a:r>
            <a:r>
              <a:rPr lang="en-US" dirty="0"/>
              <a:t>TB data storage infrastructure </a:t>
            </a:r>
          </a:p>
          <a:p>
            <a:r>
              <a:rPr lang="en-US" dirty="0" smtClean="0"/>
              <a:t>Large </a:t>
            </a:r>
            <a:r>
              <a:rPr lang="en-US" dirty="0"/>
              <a:t>scale data </a:t>
            </a:r>
          </a:p>
          <a:p>
            <a:r>
              <a:rPr lang="en-US" dirty="0" smtClean="0"/>
              <a:t>Space on Active (spinning disk) or Archive (tape)</a:t>
            </a:r>
            <a:endParaRPr lang="en-US" dirty="0"/>
          </a:p>
          <a:p>
            <a:r>
              <a:rPr lang="en-US" dirty="0"/>
              <a:t>M</a:t>
            </a:r>
            <a:r>
              <a:rPr lang="en-US" dirty="0" smtClean="0"/>
              <a:t>ounted </a:t>
            </a:r>
            <a:r>
              <a:rPr lang="en-US" dirty="0"/>
              <a:t>on </a:t>
            </a:r>
            <a:r>
              <a:rPr lang="en-US" dirty="0" smtClean="0"/>
              <a:t>Janus</a:t>
            </a:r>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11</a:t>
            </a:fld>
            <a:endParaRPr lang="en-US" dirty="0"/>
          </a:p>
        </p:txBody>
      </p:sp>
    </p:spTree>
    <p:extLst>
      <p:ext uri="{BB962C8B-B14F-4D97-AF65-F5344CB8AC3E}">
        <p14:creationId xmlns:p14="http://schemas.microsoft.com/office/powerpoint/2010/main" val="17655085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Janus, etc.</a:t>
            </a:r>
            <a:endParaRPr lang="en-US" dirty="0"/>
          </a:p>
        </p:txBody>
      </p:sp>
      <p:sp>
        <p:nvSpPr>
          <p:cNvPr id="3" name="Content Placeholder 2"/>
          <p:cNvSpPr>
            <a:spLocks noGrp="1"/>
          </p:cNvSpPr>
          <p:nvPr>
            <p:ph idx="1"/>
          </p:nvPr>
        </p:nvSpPr>
        <p:spPr/>
        <p:txBody>
          <a:bodyPr>
            <a:normAutofit/>
          </a:bodyPr>
          <a:lstStyle/>
          <a:p>
            <a:pPr>
              <a:defRPr/>
            </a:pPr>
            <a:r>
              <a:rPr lang="en-US" dirty="0" smtClean="0"/>
              <a:t>Janus</a:t>
            </a:r>
          </a:p>
          <a:p>
            <a:pPr lvl="1">
              <a:defRPr/>
            </a:pPr>
            <a:r>
              <a:rPr lang="en-US" dirty="0" smtClean="0"/>
              <a:t>1368 </a:t>
            </a:r>
            <a:r>
              <a:rPr lang="en-US" dirty="0"/>
              <a:t>compute nodes (Dell C6100)</a:t>
            </a:r>
          </a:p>
          <a:p>
            <a:pPr lvl="1">
              <a:defRPr/>
            </a:pPr>
            <a:r>
              <a:rPr lang="en-US" dirty="0"/>
              <a:t>16,428 total </a:t>
            </a:r>
            <a:r>
              <a:rPr lang="en-US" dirty="0" smtClean="0"/>
              <a:t>cores</a:t>
            </a:r>
          </a:p>
          <a:p>
            <a:pPr lvl="1">
              <a:defRPr/>
            </a:pPr>
            <a:r>
              <a:rPr lang="en-US" dirty="0" err="1"/>
              <a:t>I</a:t>
            </a:r>
            <a:r>
              <a:rPr lang="en-US" dirty="0" err="1" smtClean="0"/>
              <a:t>nfiniband</a:t>
            </a:r>
            <a:r>
              <a:rPr lang="en-US" dirty="0" smtClean="0"/>
              <a:t> </a:t>
            </a:r>
            <a:r>
              <a:rPr lang="en-US" dirty="0"/>
              <a:t>network</a:t>
            </a:r>
          </a:p>
          <a:p>
            <a:r>
              <a:rPr lang="en-US" dirty="0" smtClean="0"/>
              <a:t>High memory nodes</a:t>
            </a:r>
          </a:p>
          <a:p>
            <a:r>
              <a:rPr lang="en-US" dirty="0" smtClean="0"/>
              <a:t>Graphics Processing Units </a:t>
            </a:r>
          </a:p>
          <a:p>
            <a:r>
              <a:rPr lang="en-US" dirty="0" smtClean="0"/>
              <a:t>Large scale data transfer</a:t>
            </a:r>
          </a:p>
          <a:p>
            <a:r>
              <a:rPr lang="en-US" dirty="0" err="1" smtClean="0"/>
              <a:t>ScienceDMZ</a:t>
            </a:r>
            <a:endParaRPr lang="en-US" dirty="0"/>
          </a:p>
          <a:p>
            <a:pPr lvl="1"/>
            <a:r>
              <a:rPr lang="en-US" dirty="0" smtClean="0"/>
              <a:t>80 Gb/s network </a:t>
            </a:r>
            <a:endParaRPr lang="en-US" dirty="0"/>
          </a:p>
          <a:p>
            <a:pPr lvl="1"/>
            <a:r>
              <a:rPr lang="en-US" dirty="0" smtClean="0"/>
              <a:t>Not competing with lower level network demands like YouTube, etc.</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2350" y="2517775"/>
            <a:ext cx="4311650" cy="2565432"/>
          </a:xfrm>
          <a:prstGeom prst="rect">
            <a:avLst/>
          </a:prstGeom>
        </p:spPr>
      </p:pic>
    </p:spTree>
    <p:extLst>
      <p:ext uri="{BB962C8B-B14F-4D97-AF65-F5344CB8AC3E}">
        <p14:creationId xmlns:p14="http://schemas.microsoft.com/office/powerpoint/2010/main" val="593389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325562"/>
          </a:xfrm>
        </p:spPr>
        <p:txBody>
          <a:bodyPr>
            <a:normAutofit fontScale="90000"/>
          </a:bodyPr>
          <a:lstStyle/>
          <a:p>
            <a:r>
              <a:rPr lang="en-US" b="1" dirty="0"/>
              <a:t>Summit</a:t>
            </a:r>
            <a:r>
              <a:rPr lang="en-US" dirty="0"/>
              <a:t>: CU-Boulder’s </a:t>
            </a:r>
            <a:r>
              <a:rPr lang="en-US" dirty="0" smtClean="0"/>
              <a:t>Next </a:t>
            </a:r>
            <a:r>
              <a:rPr lang="en-US" dirty="0"/>
              <a:t/>
            </a:r>
            <a:br>
              <a:rPr lang="en-US" dirty="0"/>
            </a:br>
            <a:r>
              <a:rPr lang="en-US" dirty="0" smtClean="0"/>
              <a:t>Supercomputer</a:t>
            </a:r>
            <a:endParaRPr lang="en-US" dirty="0"/>
          </a:p>
        </p:txBody>
      </p:sp>
      <p:sp>
        <p:nvSpPr>
          <p:cNvPr id="3" name="Content Placeholder 2"/>
          <p:cNvSpPr>
            <a:spLocks noGrp="1"/>
          </p:cNvSpPr>
          <p:nvPr>
            <p:ph idx="1"/>
          </p:nvPr>
        </p:nvSpPr>
        <p:spPr>
          <a:xfrm>
            <a:off x="457200" y="1865032"/>
            <a:ext cx="4676775" cy="4874257"/>
          </a:xfrm>
        </p:spPr>
        <p:txBody>
          <a:bodyPr vert="horz" lIns="91440" tIns="45720" rIns="91440" bIns="45720" rtlCol="0" anchor="t">
            <a:normAutofit/>
          </a:bodyPr>
          <a:lstStyle/>
          <a:p>
            <a:r>
              <a:rPr lang="en-US" dirty="0" smtClean="0"/>
              <a:t>Joint between CU-Boulder </a:t>
            </a:r>
            <a:r>
              <a:rPr lang="en-US" dirty="0"/>
              <a:t>and CSU</a:t>
            </a:r>
          </a:p>
          <a:p>
            <a:r>
              <a:rPr lang="en-US" dirty="0"/>
              <a:t>Installed and running by fall semester 2016</a:t>
            </a:r>
          </a:p>
          <a:p>
            <a:r>
              <a:rPr lang="en-US" dirty="0" smtClean="0"/>
              <a:t>Any </a:t>
            </a:r>
            <a:r>
              <a:rPr lang="en-US" dirty="0"/>
              <a:t>CU-Boulder researcher</a:t>
            </a:r>
          </a:p>
          <a:p>
            <a:r>
              <a:rPr lang="en-US" dirty="0"/>
              <a:t>P</a:t>
            </a:r>
            <a:r>
              <a:rPr lang="en-US" dirty="0" smtClean="0"/>
              <a:t>eak </a:t>
            </a:r>
            <a:r>
              <a:rPr lang="en-US" dirty="0"/>
              <a:t>performance ~</a:t>
            </a:r>
            <a:r>
              <a:rPr lang="en-US" dirty="0" smtClean="0"/>
              <a:t>450 TFLOPS</a:t>
            </a:r>
          </a:p>
          <a:p>
            <a:pPr lvl="1"/>
            <a:r>
              <a:rPr lang="en-US" dirty="0" smtClean="0"/>
              <a:t>JANUS – 170 TFLOPS</a:t>
            </a:r>
            <a:endParaRPr lang="en-US" dirty="0"/>
          </a:p>
          <a:p>
            <a:r>
              <a:rPr lang="en-US" dirty="0" smtClean="0"/>
              <a:t>5-year lifetime</a:t>
            </a:r>
            <a:endParaRPr lang="en-US" dirty="0"/>
          </a:p>
          <a:p>
            <a:r>
              <a:rPr lang="en-US" dirty="0" smtClean="0"/>
              <a:t>Dell principal vendor</a:t>
            </a:r>
            <a:endParaRPr lang="en-US" dirty="0"/>
          </a:p>
          <a:p>
            <a:endParaRPr lang="en-US" dirty="0"/>
          </a:p>
          <a:p>
            <a:endParaRPr lang="en-US" dirty="0"/>
          </a:p>
        </p:txBody>
      </p:sp>
      <p:sp>
        <p:nvSpPr>
          <p:cNvPr id="5" name="TextBox 4"/>
          <p:cNvSpPr txBox="1"/>
          <p:nvPr/>
        </p:nvSpPr>
        <p:spPr>
          <a:xfrm>
            <a:off x="5959714" y="5870513"/>
            <a:ext cx="1831142" cy="369332"/>
          </a:xfrm>
          <a:prstGeom prst="rect">
            <a:avLst/>
          </a:prstGeom>
          <a:noFill/>
        </p:spPr>
        <p:txBody>
          <a:bodyPr wrap="none" rtlCol="0">
            <a:spAutoFit/>
          </a:bodyPr>
          <a:lstStyle/>
          <a:p>
            <a:r>
              <a:rPr lang="en-US" dirty="0" smtClean="0"/>
              <a:t>Credit:  </a:t>
            </a:r>
            <a:r>
              <a:rPr lang="en-US" dirty="0" smtClean="0"/>
              <a:t>Tim Dunn</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1400" y="1064302"/>
            <a:ext cx="3459681" cy="4684426"/>
          </a:xfrm>
          <a:prstGeom prst="rect">
            <a:avLst/>
          </a:prstGeom>
        </p:spPr>
      </p:pic>
    </p:spTree>
    <p:extLst>
      <p:ext uri="{BB962C8B-B14F-4D97-AF65-F5344CB8AC3E}">
        <p14:creationId xmlns:p14="http://schemas.microsoft.com/office/powerpoint/2010/main" val="5432902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Dedicated Compute - Condo Clusters</a:t>
            </a:r>
            <a:endParaRPr lang="en-US" dirty="0"/>
          </a:p>
        </p:txBody>
      </p:sp>
      <p:sp>
        <p:nvSpPr>
          <p:cNvPr id="3" name="Content Placeholder 2"/>
          <p:cNvSpPr>
            <a:spLocks noGrp="1"/>
          </p:cNvSpPr>
          <p:nvPr>
            <p:ph idx="1"/>
          </p:nvPr>
        </p:nvSpPr>
        <p:spPr>
          <a:xfrm>
            <a:off x="457200" y="1866900"/>
            <a:ext cx="4486276" cy="4421789"/>
          </a:xfrm>
        </p:spPr>
        <p:txBody>
          <a:bodyPr vert="horz" lIns="91440" tIns="45720" rIns="91440" bIns="45720" rtlCol="0" anchor="t">
            <a:normAutofit/>
          </a:bodyPr>
          <a:lstStyle/>
          <a:p>
            <a:r>
              <a:rPr lang="en-US" dirty="0" smtClean="0"/>
              <a:t>Groups can purchase compute nodes as part of a cluster called “Blanca”</a:t>
            </a:r>
          </a:p>
          <a:p>
            <a:r>
              <a:rPr lang="en-US" dirty="0" smtClean="0"/>
              <a:t>Priority for owner</a:t>
            </a:r>
          </a:p>
          <a:p>
            <a:r>
              <a:rPr lang="en-US" dirty="0" smtClean="0"/>
              <a:t>All other nodes available</a:t>
            </a:r>
          </a:p>
          <a:p>
            <a:r>
              <a:rPr lang="en-US" dirty="0" smtClean="0"/>
              <a:t>Maximum 4 hour wait</a:t>
            </a:r>
          </a:p>
          <a:p>
            <a:r>
              <a:rPr lang="en-US" dirty="0" smtClean="0"/>
              <a:t>Earth Lab purchased two nodes</a:t>
            </a:r>
          </a:p>
          <a:p>
            <a:pPr lvl="1"/>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00650" y="1030890"/>
            <a:ext cx="3943350" cy="5257800"/>
          </a:xfrm>
          <a:prstGeom prst="rect">
            <a:avLst/>
          </a:prstGeom>
        </p:spPr>
      </p:pic>
    </p:spTree>
    <p:extLst>
      <p:ext uri="{BB962C8B-B14F-4D97-AF65-F5344CB8AC3E}">
        <p14:creationId xmlns:p14="http://schemas.microsoft.com/office/powerpoint/2010/main" val="8150415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of Analytics Hub</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27692" y="2057400"/>
            <a:ext cx="6250517" cy="3515916"/>
          </a:xfrm>
        </p:spPr>
      </p:pic>
    </p:spTree>
    <p:extLst>
      <p:ext uri="{BB962C8B-B14F-4D97-AF65-F5344CB8AC3E}">
        <p14:creationId xmlns:p14="http://schemas.microsoft.com/office/powerpoint/2010/main" val="9600442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Visualization - NICE</a:t>
            </a:r>
            <a:endParaRPr lang="en-US" dirty="0"/>
          </a:p>
        </p:txBody>
      </p:sp>
      <p:sp>
        <p:nvSpPr>
          <p:cNvPr id="3" name="Content Placeholder 2"/>
          <p:cNvSpPr>
            <a:spLocks noGrp="1"/>
          </p:cNvSpPr>
          <p:nvPr>
            <p:ph idx="1"/>
          </p:nvPr>
        </p:nvSpPr>
        <p:spPr>
          <a:xfrm>
            <a:off x="457199" y="1600200"/>
            <a:ext cx="4419601" cy="4688490"/>
          </a:xfrm>
        </p:spPr>
        <p:txBody>
          <a:bodyPr>
            <a:normAutofit/>
          </a:bodyPr>
          <a:lstStyle/>
          <a:p>
            <a:r>
              <a:rPr lang="en-US" dirty="0" smtClean="0"/>
              <a:t>Remote visualization platform</a:t>
            </a:r>
          </a:p>
          <a:p>
            <a:pPr lvl="1"/>
            <a:r>
              <a:rPr lang="en-US" dirty="0" smtClean="0"/>
              <a:t>Software on GPUs that are part of the supercomputer</a:t>
            </a:r>
          </a:p>
          <a:p>
            <a:r>
              <a:rPr lang="en-US" dirty="0" smtClean="0"/>
              <a:t>Platform allows:</a:t>
            </a:r>
          </a:p>
          <a:p>
            <a:pPr lvl="1"/>
            <a:r>
              <a:rPr lang="en-US" dirty="0" smtClean="0"/>
              <a:t>Easy login - website</a:t>
            </a:r>
          </a:p>
          <a:p>
            <a:pPr lvl="1"/>
            <a:r>
              <a:rPr lang="en-US" dirty="0" smtClean="0"/>
              <a:t>Produce visualizations near data</a:t>
            </a:r>
          </a:p>
          <a:p>
            <a:pPr lvl="1"/>
            <a:r>
              <a:rPr lang="en-US" dirty="0" smtClean="0"/>
              <a:t>Don’t have to know how to submit job</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1062" y="1585600"/>
            <a:ext cx="4328283" cy="3837429"/>
          </a:xfrm>
          <a:prstGeom prst="rect">
            <a:avLst/>
          </a:prstGeom>
        </p:spPr>
      </p:pic>
      <p:sp>
        <p:nvSpPr>
          <p:cNvPr id="5" name="TextBox 4"/>
          <p:cNvSpPr txBox="1"/>
          <p:nvPr/>
        </p:nvSpPr>
        <p:spPr>
          <a:xfrm>
            <a:off x="7660348" y="5437102"/>
            <a:ext cx="1423018" cy="307777"/>
          </a:xfrm>
          <a:prstGeom prst="rect">
            <a:avLst/>
          </a:prstGeom>
          <a:noFill/>
        </p:spPr>
        <p:txBody>
          <a:bodyPr wrap="none" rtlCol="0">
            <a:spAutoFit/>
          </a:bodyPr>
          <a:lstStyle/>
          <a:p>
            <a:r>
              <a:rPr lang="en-US" sz="1400" dirty="0" smtClean="0"/>
              <a:t>Credit: Tim Dunn</a:t>
            </a:r>
            <a:endParaRPr lang="en-US" sz="1400" dirty="0"/>
          </a:p>
        </p:txBody>
      </p:sp>
    </p:spTree>
    <p:extLst>
      <p:ext uri="{BB962C8B-B14F-4D97-AF65-F5344CB8AC3E}">
        <p14:creationId xmlns:p14="http://schemas.microsoft.com/office/powerpoint/2010/main" val="14237726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Jupyter</a:t>
            </a:r>
            <a:endParaRPr lang="en-US" dirty="0"/>
          </a:p>
        </p:txBody>
      </p:sp>
      <p:sp>
        <p:nvSpPr>
          <p:cNvPr id="3" name="Content Placeholder 2"/>
          <p:cNvSpPr>
            <a:spLocks noGrp="1"/>
          </p:cNvSpPr>
          <p:nvPr>
            <p:ph idx="1"/>
          </p:nvPr>
        </p:nvSpPr>
        <p:spPr/>
        <p:txBody>
          <a:bodyPr>
            <a:normAutofit/>
          </a:bodyPr>
          <a:lstStyle/>
          <a:p>
            <a:r>
              <a:rPr lang="en-US" dirty="0" err="1" smtClean="0"/>
              <a:t>Jupyter</a:t>
            </a:r>
            <a:r>
              <a:rPr lang="en-US" dirty="0" smtClean="0"/>
              <a:t> notebooks are web applications that allow you to create and share documents that contain live code, equations, visualizations and explanatory text</a:t>
            </a:r>
          </a:p>
          <a:p>
            <a:r>
              <a:rPr lang="en-US" dirty="0" smtClean="0"/>
              <a:t>Can support 40 </a:t>
            </a:r>
            <a:r>
              <a:rPr lang="en-US" dirty="0"/>
              <a:t>programming languages including</a:t>
            </a:r>
          </a:p>
          <a:p>
            <a:pPr lvl="1"/>
            <a:r>
              <a:rPr lang="en-US" dirty="0"/>
              <a:t>Python, R, Julia, </a:t>
            </a:r>
            <a:r>
              <a:rPr lang="en-US" dirty="0" smtClean="0"/>
              <a:t>Scala</a:t>
            </a:r>
          </a:p>
          <a:p>
            <a:pPr lvl="1"/>
            <a:r>
              <a:rPr lang="en-US" dirty="0" err="1" smtClean="0"/>
              <a:t>Jupyter</a:t>
            </a:r>
            <a:r>
              <a:rPr lang="en-US" dirty="0" smtClean="0"/>
              <a:t> notebooks are really great for teaching </a:t>
            </a:r>
          </a:p>
          <a:p>
            <a:r>
              <a:rPr lang="en-US" dirty="0" smtClean="0"/>
              <a:t>Earth Lab is utilizing notebooks for our code recipes</a:t>
            </a:r>
          </a:p>
          <a:p>
            <a:endParaRPr lang="en-US" dirty="0"/>
          </a:p>
          <a:p>
            <a:endParaRPr lang="en-US" dirty="0" smtClean="0"/>
          </a:p>
          <a:p>
            <a:endParaRPr lang="en-US" dirty="0" smtClean="0"/>
          </a:p>
        </p:txBody>
      </p:sp>
    </p:spTree>
    <p:extLst>
      <p:ext uri="{BB962C8B-B14F-4D97-AF65-F5344CB8AC3E}">
        <p14:creationId xmlns:p14="http://schemas.microsoft.com/office/powerpoint/2010/main" val="5351193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Jupyter</a:t>
            </a:r>
            <a:r>
              <a:rPr lang="en-US" dirty="0"/>
              <a:t> </a:t>
            </a:r>
            <a:r>
              <a:rPr lang="en-US" dirty="0" smtClean="0"/>
              <a:t>Hub</a:t>
            </a:r>
            <a:endParaRPr lang="en-US" dirty="0"/>
          </a:p>
        </p:txBody>
      </p:sp>
      <p:sp>
        <p:nvSpPr>
          <p:cNvPr id="3" name="Content Placeholder 2"/>
          <p:cNvSpPr>
            <a:spLocks noGrp="1"/>
          </p:cNvSpPr>
          <p:nvPr>
            <p:ph idx="1"/>
          </p:nvPr>
        </p:nvSpPr>
        <p:spPr>
          <a:xfrm>
            <a:off x="609616" y="1417638"/>
            <a:ext cx="7886700" cy="4766186"/>
          </a:xfrm>
        </p:spPr>
        <p:txBody>
          <a:bodyPr>
            <a:normAutofit/>
          </a:bodyPr>
          <a:lstStyle/>
          <a:p>
            <a:r>
              <a:rPr lang="en-US" dirty="0" smtClean="0"/>
              <a:t>Another available resource</a:t>
            </a:r>
          </a:p>
          <a:p>
            <a:r>
              <a:rPr lang="en-US" dirty="0" smtClean="0"/>
              <a:t>Used at</a:t>
            </a:r>
          </a:p>
          <a:p>
            <a:pPr lvl="1"/>
            <a:r>
              <a:rPr lang="en-US" dirty="0" smtClean="0"/>
              <a:t>Berkeley, Software carpentry, SDSC, Pacific Research Platform</a:t>
            </a:r>
          </a:p>
          <a:p>
            <a:pPr lvl="1"/>
            <a:r>
              <a:rPr lang="en-US" dirty="0" smtClean="0"/>
              <a:t>Recently implemented at Research Computing</a:t>
            </a:r>
          </a:p>
          <a:p>
            <a:r>
              <a:rPr lang="en-US" dirty="0"/>
              <a:t>R</a:t>
            </a:r>
            <a:r>
              <a:rPr lang="en-US" dirty="0" smtClean="0"/>
              <a:t>un a </a:t>
            </a:r>
            <a:r>
              <a:rPr lang="en-US" dirty="0" err="1" smtClean="0"/>
              <a:t>Jupyter</a:t>
            </a:r>
            <a:r>
              <a:rPr lang="en-US" dirty="0" smtClean="0"/>
              <a:t> notebook easily and seamlessly off the supercomputer</a:t>
            </a:r>
          </a:p>
          <a:p>
            <a:pPr lvl="1"/>
            <a:r>
              <a:rPr lang="en-US" dirty="0" smtClean="0"/>
              <a:t>No port forwarding</a:t>
            </a:r>
          </a:p>
          <a:p>
            <a:r>
              <a:rPr lang="en-US" dirty="0" smtClean="0"/>
              <a:t>Can run code recipes as part of the Hub</a:t>
            </a:r>
            <a:endParaRPr lang="en-US" dirty="0"/>
          </a:p>
        </p:txBody>
      </p:sp>
    </p:spTree>
    <p:extLst>
      <p:ext uri="{BB962C8B-B14F-4D97-AF65-F5344CB8AC3E}">
        <p14:creationId xmlns:p14="http://schemas.microsoft.com/office/powerpoint/2010/main" val="1767334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Earth Lab Participants</a:t>
            </a:r>
            <a:endParaRPr lang="en-US" dirty="0"/>
          </a:p>
        </p:txBody>
      </p:sp>
      <p:sp>
        <p:nvSpPr>
          <p:cNvPr id="3" name="Content Placeholder 2"/>
          <p:cNvSpPr>
            <a:spLocks noGrp="1"/>
          </p:cNvSpPr>
          <p:nvPr>
            <p:ph idx="1"/>
          </p:nvPr>
        </p:nvSpPr>
        <p:spPr/>
        <p:txBody>
          <a:bodyPr>
            <a:normAutofit lnSpcReduction="10000"/>
          </a:bodyPr>
          <a:lstStyle/>
          <a:p>
            <a:r>
              <a:rPr lang="en-US" dirty="0"/>
              <a:t>C</a:t>
            </a:r>
            <a:r>
              <a:rPr lang="en-US" dirty="0" smtClean="0"/>
              <a:t>an access the compute and data resources</a:t>
            </a:r>
          </a:p>
          <a:p>
            <a:pPr lvl="1"/>
            <a:r>
              <a:rPr lang="en-US" dirty="0" smtClean="0"/>
              <a:t>Directly through the command line</a:t>
            </a:r>
          </a:p>
          <a:p>
            <a:pPr lvl="1"/>
            <a:r>
              <a:rPr lang="en-US" dirty="0" smtClean="0"/>
              <a:t>Via interfaces</a:t>
            </a:r>
          </a:p>
          <a:p>
            <a:pPr lvl="2"/>
            <a:r>
              <a:rPr lang="en-US" dirty="0" err="1" smtClean="0"/>
              <a:t>Jupyter</a:t>
            </a:r>
            <a:r>
              <a:rPr lang="en-US" dirty="0" smtClean="0"/>
              <a:t> Hub</a:t>
            </a:r>
          </a:p>
          <a:p>
            <a:pPr lvl="2"/>
            <a:r>
              <a:rPr lang="en-US" dirty="0" smtClean="0"/>
              <a:t>NICE</a:t>
            </a:r>
          </a:p>
          <a:p>
            <a:r>
              <a:rPr lang="en-US" dirty="0"/>
              <a:t>S</a:t>
            </a:r>
            <a:r>
              <a:rPr lang="en-US" dirty="0" smtClean="0"/>
              <a:t>tore data on the </a:t>
            </a:r>
            <a:r>
              <a:rPr lang="en-US" dirty="0" err="1" smtClean="0"/>
              <a:t>PetaLibrary</a:t>
            </a:r>
            <a:endParaRPr lang="en-US" dirty="0" smtClean="0"/>
          </a:p>
          <a:p>
            <a:r>
              <a:rPr lang="en-US" dirty="0" smtClean="0"/>
              <a:t>Do heavy computational work using this data on Janus/Summit</a:t>
            </a:r>
          </a:p>
          <a:p>
            <a:r>
              <a:rPr lang="en-US" dirty="0"/>
              <a:t>Use the </a:t>
            </a:r>
            <a:r>
              <a:rPr lang="en-US" dirty="0" err="1"/>
              <a:t>Jupyter</a:t>
            </a:r>
            <a:r>
              <a:rPr lang="en-US" dirty="0"/>
              <a:t> Hub </a:t>
            </a:r>
            <a:r>
              <a:rPr lang="en-US" dirty="0" smtClean="0"/>
              <a:t>to run </a:t>
            </a:r>
            <a:r>
              <a:rPr lang="en-US" dirty="0"/>
              <a:t>canned code </a:t>
            </a:r>
            <a:r>
              <a:rPr lang="en-US" dirty="0" smtClean="0"/>
              <a:t>recipes</a:t>
            </a:r>
          </a:p>
          <a:p>
            <a:r>
              <a:rPr lang="en-US" dirty="0" smtClean="0"/>
              <a:t>Use NICE to visualize the data</a:t>
            </a:r>
          </a:p>
          <a:p>
            <a:r>
              <a:rPr lang="en-US" dirty="0" smtClean="0"/>
              <a:t>Share data with other researchers using Globus </a:t>
            </a:r>
          </a:p>
          <a:p>
            <a:r>
              <a:rPr lang="en-US" dirty="0" smtClean="0"/>
              <a:t>Receive technical assistance from staff</a:t>
            </a:r>
          </a:p>
        </p:txBody>
      </p:sp>
    </p:spTree>
    <p:extLst>
      <p:ext uri="{BB962C8B-B14F-4D97-AF65-F5344CB8AC3E}">
        <p14:creationId xmlns:p14="http://schemas.microsoft.com/office/powerpoint/2010/main" val="3457301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a:t>
            </a:r>
            <a:endParaRPr lang="en-US" dirty="0"/>
          </a:p>
        </p:txBody>
      </p:sp>
      <p:sp>
        <p:nvSpPr>
          <p:cNvPr id="3" name="Content Placeholder 2"/>
          <p:cNvSpPr>
            <a:spLocks noGrp="1"/>
          </p:cNvSpPr>
          <p:nvPr>
            <p:ph idx="1"/>
          </p:nvPr>
        </p:nvSpPr>
        <p:spPr/>
        <p:txBody>
          <a:bodyPr/>
          <a:lstStyle/>
          <a:p>
            <a:r>
              <a:rPr lang="en-US" dirty="0">
                <a:hlinkClick r:id="rId2"/>
              </a:rPr>
              <a:t>https://cuboulder.qualtrics.com/SE/?</a:t>
            </a:r>
            <a:r>
              <a:rPr lang="en-US" dirty="0" smtClean="0">
                <a:hlinkClick r:id="rId2"/>
              </a:rPr>
              <a:t>SID=SV_cVijgPRRuX3Nhop</a:t>
            </a:r>
            <a:r>
              <a:rPr lang="en-US" dirty="0" smtClean="0"/>
              <a:t> </a:t>
            </a:r>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2</a:t>
            </a:fld>
            <a:endParaRPr lang="en-US" dirty="0"/>
          </a:p>
        </p:txBody>
      </p:sp>
    </p:spTree>
    <p:extLst>
      <p:ext uri="{BB962C8B-B14F-4D97-AF65-F5344CB8AC3E}">
        <p14:creationId xmlns:p14="http://schemas.microsoft.com/office/powerpoint/2010/main" val="13835872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702" y="2537391"/>
            <a:ext cx="8191532" cy="1143000"/>
          </a:xfrm>
        </p:spPr>
        <p:txBody>
          <a:bodyPr/>
          <a:lstStyle/>
          <a:p>
            <a:pPr algn="ctr"/>
            <a:r>
              <a:rPr lang="en-US" dirty="0" smtClean="0"/>
              <a:t>Accessing Resources</a:t>
            </a:r>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20</a:t>
            </a:fld>
            <a:endParaRPr lang="en-US" dirty="0"/>
          </a:p>
        </p:txBody>
      </p:sp>
    </p:spTree>
    <p:extLst>
      <p:ext uri="{BB962C8B-B14F-4D97-AF65-F5344CB8AC3E}">
        <p14:creationId xmlns:p14="http://schemas.microsoft.com/office/powerpoint/2010/main" val="985197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Earth Lab </a:t>
            </a:r>
            <a:r>
              <a:rPr lang="en-US" dirty="0" err="1" smtClean="0"/>
              <a:t>PetaLibrary</a:t>
            </a:r>
            <a:endParaRPr lang="en-US" dirty="0"/>
          </a:p>
        </p:txBody>
      </p:sp>
      <p:sp>
        <p:nvSpPr>
          <p:cNvPr id="3" name="Content Placeholder 2"/>
          <p:cNvSpPr>
            <a:spLocks noGrp="1"/>
          </p:cNvSpPr>
          <p:nvPr>
            <p:ph idx="1"/>
          </p:nvPr>
        </p:nvSpPr>
        <p:spPr/>
        <p:txBody>
          <a:bodyPr/>
          <a:lstStyle/>
          <a:p>
            <a:r>
              <a:rPr lang="en-US" dirty="0" smtClean="0"/>
              <a:t>Purchased 5 TB of space</a:t>
            </a:r>
          </a:p>
          <a:p>
            <a:r>
              <a:rPr lang="en-US" dirty="0" smtClean="0"/>
              <a:t>To access, you need a Research Computing account</a:t>
            </a:r>
          </a:p>
          <a:p>
            <a:endParaRPr lang="en-US" dirty="0" smtClean="0"/>
          </a:p>
          <a:p>
            <a:r>
              <a:rPr lang="en-US" dirty="0">
                <a:hlinkClick r:id="rId2"/>
              </a:rPr>
              <a:t>https://</a:t>
            </a:r>
            <a:r>
              <a:rPr lang="en-US" dirty="0" smtClean="0">
                <a:hlinkClick r:id="rId2"/>
              </a:rPr>
              <a:t>github.com/earthlab/tutorials/blob/JANUS_documentation/documentation/Getting_Started_with_JANUS.md</a:t>
            </a:r>
            <a:r>
              <a:rPr lang="en-US" dirty="0" smtClean="0"/>
              <a:t> </a:t>
            </a:r>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21</a:t>
            </a:fld>
            <a:endParaRPr lang="en-US" dirty="0"/>
          </a:p>
        </p:txBody>
      </p:sp>
    </p:spTree>
    <p:extLst>
      <p:ext uri="{BB962C8B-B14F-4D97-AF65-F5344CB8AC3E}">
        <p14:creationId xmlns:p14="http://schemas.microsoft.com/office/powerpoint/2010/main" val="16009528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PetaLibrary</a:t>
            </a:r>
            <a:r>
              <a:rPr lang="en-US" dirty="0" smtClean="0"/>
              <a:t> Access</a:t>
            </a:r>
            <a:endParaRPr lang="en-US" dirty="0"/>
          </a:p>
        </p:txBody>
      </p:sp>
      <p:sp>
        <p:nvSpPr>
          <p:cNvPr id="3" name="Content Placeholder 2"/>
          <p:cNvSpPr>
            <a:spLocks noGrp="1"/>
          </p:cNvSpPr>
          <p:nvPr>
            <p:ph idx="1"/>
          </p:nvPr>
        </p:nvSpPr>
        <p:spPr/>
        <p:txBody>
          <a:bodyPr/>
          <a:lstStyle/>
          <a:p>
            <a:r>
              <a:rPr lang="en-US" dirty="0" smtClean="0"/>
              <a:t>To access Earth Lab’s </a:t>
            </a:r>
            <a:r>
              <a:rPr lang="en-US" dirty="0" err="1" smtClean="0"/>
              <a:t>PetaLibrary</a:t>
            </a:r>
            <a:r>
              <a:rPr lang="en-US" dirty="0" smtClean="0"/>
              <a:t> space, please do the following:</a:t>
            </a:r>
            <a:endParaRPr lang="en-US" dirty="0"/>
          </a:p>
          <a:p>
            <a:endParaRPr lang="en-US" dirty="0" smtClean="0"/>
          </a:p>
          <a:p>
            <a:pPr marL="114300" indent="0">
              <a:buNone/>
            </a:pPr>
            <a:r>
              <a:rPr lang="en-US" dirty="0" err="1" smtClean="0">
                <a:latin typeface="Courier" charset="0"/>
                <a:ea typeface="Courier" charset="0"/>
                <a:cs typeface="Courier" charset="0"/>
              </a:rPr>
              <a:t>ssh</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login.rc.colorado.edu</a:t>
            </a:r>
            <a:r>
              <a:rPr lang="en-US" dirty="0" smtClean="0">
                <a:latin typeface="Courier" charset="0"/>
                <a:ea typeface="Courier" charset="0"/>
                <a:cs typeface="Courier" charset="0"/>
              </a:rPr>
              <a:t> –l &lt;username&gt;</a:t>
            </a:r>
          </a:p>
          <a:p>
            <a:pPr marL="114300" indent="0">
              <a:buNone/>
            </a:pPr>
            <a:r>
              <a:rPr lang="en-US" dirty="0" smtClean="0">
                <a:latin typeface="Courier" charset="0"/>
                <a:ea typeface="Courier" charset="0"/>
                <a:cs typeface="Courier" charset="0"/>
              </a:rPr>
              <a:t>Password:  duo:&lt;</a:t>
            </a:r>
            <a:r>
              <a:rPr lang="en-US" dirty="0" err="1" smtClean="0">
                <a:latin typeface="Courier" charset="0"/>
                <a:ea typeface="Courier" charset="0"/>
                <a:cs typeface="Courier" charset="0"/>
              </a:rPr>
              <a:t>identikey</a:t>
            </a:r>
            <a:r>
              <a:rPr lang="en-US" dirty="0" smtClean="0">
                <a:latin typeface="Courier" charset="0"/>
                <a:ea typeface="Courier" charset="0"/>
                <a:cs typeface="Courier" charset="0"/>
              </a:rPr>
              <a:t>&gt;</a:t>
            </a:r>
          </a:p>
          <a:p>
            <a:pPr marL="114300" indent="0">
              <a:buNone/>
            </a:pPr>
            <a:r>
              <a:rPr lang="en-US" dirty="0" smtClean="0">
                <a:latin typeface="Courier" charset="0"/>
                <a:ea typeface="Courier" charset="0"/>
                <a:cs typeface="Courier" charset="0"/>
              </a:rPr>
              <a:t>cd /work/</a:t>
            </a:r>
            <a:r>
              <a:rPr lang="en-US" dirty="0" err="1" smtClean="0">
                <a:latin typeface="Courier" charset="0"/>
                <a:ea typeface="Courier" charset="0"/>
                <a:cs typeface="Courier" charset="0"/>
              </a:rPr>
              <a:t>earthlab</a:t>
            </a:r>
            <a:r>
              <a:rPr lang="en-US" dirty="0" smtClean="0">
                <a:latin typeface="Courier" charset="0"/>
                <a:ea typeface="Courier" charset="0"/>
                <a:cs typeface="Courier" charset="0"/>
              </a:rPr>
              <a:t>/</a:t>
            </a:r>
            <a:r>
              <a:rPr lang="en-US" dirty="0" err="1" smtClean="0">
                <a:latin typeface="Courier" charset="0"/>
                <a:ea typeface="Courier" charset="0"/>
                <a:cs typeface="Courier" charset="0"/>
              </a:rPr>
              <a:t>EarthLab_shared</a:t>
            </a:r>
            <a:endParaRPr lang="en-US" dirty="0" smtClean="0">
              <a:latin typeface="Courier" charset="0"/>
              <a:ea typeface="Courier" charset="0"/>
              <a:cs typeface="Courier" charset="0"/>
            </a:endParaRPr>
          </a:p>
          <a:p>
            <a:pPr marL="114300" indent="0">
              <a:buNone/>
            </a:pPr>
            <a:endParaRPr lang="en-US" dirty="0" smtClean="0">
              <a:latin typeface="Courier" charset="0"/>
              <a:ea typeface="Courier" charset="0"/>
              <a:cs typeface="Courier" charset="0"/>
            </a:endParaRPr>
          </a:p>
          <a:p>
            <a:r>
              <a:rPr lang="en-US" dirty="0" smtClean="0">
                <a:latin typeface="Helvetica Neue" charset="0"/>
                <a:ea typeface="Helvetica Neue" charset="0"/>
                <a:cs typeface="Helvetica Neue" charset="0"/>
              </a:rPr>
              <a:t>Need the Duo application</a:t>
            </a:r>
          </a:p>
          <a:p>
            <a:r>
              <a:rPr lang="en-US" dirty="0" smtClean="0">
                <a:latin typeface="Helvetica Neue" charset="0"/>
                <a:ea typeface="Helvetica Neue" charset="0"/>
                <a:cs typeface="Helvetica Neue" charset="0"/>
              </a:rPr>
              <a:t>From there you can cd into your project directory</a:t>
            </a:r>
          </a:p>
        </p:txBody>
      </p:sp>
      <p:sp>
        <p:nvSpPr>
          <p:cNvPr id="4" name="Slide Number Placeholder 3"/>
          <p:cNvSpPr>
            <a:spLocks noGrp="1"/>
          </p:cNvSpPr>
          <p:nvPr>
            <p:ph type="sldNum" sz="quarter" idx="4"/>
          </p:nvPr>
        </p:nvSpPr>
        <p:spPr/>
        <p:txBody>
          <a:bodyPr/>
          <a:lstStyle/>
          <a:p>
            <a:fld id="{249E94F7-107C-CE46-8C56-9CACFF99CD93}" type="slidenum">
              <a:rPr lang="en-US" smtClean="0"/>
              <a:pPr/>
              <a:t>22</a:t>
            </a:fld>
            <a:endParaRPr lang="en-US" dirty="0"/>
          </a:p>
        </p:txBody>
      </p:sp>
    </p:spTree>
    <p:extLst>
      <p:ext uri="{BB962C8B-B14F-4D97-AF65-F5344CB8AC3E}">
        <p14:creationId xmlns:p14="http://schemas.microsoft.com/office/powerpoint/2010/main" val="9420770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Duo Authentication</a:t>
            </a:r>
            <a:endParaRPr lang="en-US" sz="3700" b="0" dirty="0">
              <a:solidFill>
                <a:srgbClr val="FF0000"/>
              </a:solidFill>
            </a:endParaRPr>
          </a:p>
        </p:txBody>
      </p:sp>
      <p:sp>
        <p:nvSpPr>
          <p:cNvPr id="4" name="Date Placeholder 3"/>
          <p:cNvSpPr>
            <a:spLocks noGrp="1"/>
          </p:cNvSpPr>
          <p:nvPr>
            <p:ph type="dt" sz="half" idx="10"/>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srgbClr val="FFFFFF"/>
                </a:solidFill>
                <a:effectLst/>
                <a:uLnTx/>
                <a:uFillTx/>
                <a:latin typeface="Calibri"/>
                <a:ea typeface="+mn-ea"/>
                <a:cs typeface="+mn-cs"/>
              </a:rPr>
              <a:t>02/11/2016</a:t>
            </a:r>
            <a:endParaRPr kumimoji="0" lang="en-US" sz="12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920" y="2539549"/>
            <a:ext cx="5630208" cy="3772238"/>
          </a:xfrm>
          <a:prstGeom prst="rect">
            <a:avLst/>
          </a:prstGeom>
          <a:ln>
            <a:noFill/>
          </a:ln>
        </p:spPr>
      </p:pic>
      <p:sp>
        <p:nvSpPr>
          <p:cNvPr id="8" name="TextBox 7"/>
          <p:cNvSpPr txBox="1"/>
          <p:nvPr/>
        </p:nvSpPr>
        <p:spPr>
          <a:xfrm>
            <a:off x="159026" y="681508"/>
            <a:ext cx="8817997" cy="2031325"/>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After </a:t>
            </a:r>
            <a:r>
              <a:rPr lang="en-US" dirty="0" smtClean="0">
                <a:solidFill>
                  <a:srgbClr val="2F2B20"/>
                </a:solidFill>
                <a:latin typeface="Calibri"/>
              </a:rPr>
              <a:t>hitting enter</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 your phone will alert you to an incoming Duo authentication.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Open your Duo app and click on ‘Request waiting. Tap to Respond…’.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Next click on ‘Approve’.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You will receive a message informing you authentication was approved and the </a:t>
            </a:r>
            <a:r>
              <a:rPr kumimoji="0" lang="en-US" sz="1800" b="0" i="0" u="none" strike="noStrike" kern="1200" cap="none" spc="0" normalizeH="0" baseline="0" noProof="0" dirty="0" err="1" smtClean="0">
                <a:ln>
                  <a:noFill/>
                </a:ln>
                <a:solidFill>
                  <a:srgbClr val="2F2B20"/>
                </a:solidFill>
                <a:effectLst/>
                <a:uLnTx/>
                <a:uFillTx/>
                <a:latin typeface="Calibri"/>
                <a:ea typeface="+mn-ea"/>
                <a:cs typeface="+mn-cs"/>
              </a:rPr>
              <a:t>EnginFrame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 VDI page will appear (see next slide).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smtClean="0">
                <a:ln>
                  <a:noFill/>
                </a:ln>
                <a:solidFill>
                  <a:srgbClr val="2F2B20"/>
                </a:solidFill>
                <a:effectLst/>
                <a:uLnTx/>
                <a:uFillTx/>
                <a:latin typeface="Calibri"/>
                <a:ea typeface="+mn-ea"/>
                <a:cs typeface="+mn-cs"/>
              </a:rPr>
              <a:t>Note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 App graphics will vary by phone type.</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2611977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PetaLibrary</a:t>
            </a:r>
            <a:r>
              <a:rPr lang="en-US" dirty="0" smtClean="0"/>
              <a:t> Guidelines</a:t>
            </a:r>
            <a:endParaRPr lang="en-US" dirty="0"/>
          </a:p>
        </p:txBody>
      </p:sp>
      <p:sp>
        <p:nvSpPr>
          <p:cNvPr id="3" name="Content Placeholder 2"/>
          <p:cNvSpPr>
            <a:spLocks noGrp="1"/>
          </p:cNvSpPr>
          <p:nvPr>
            <p:ph idx="1"/>
          </p:nvPr>
        </p:nvSpPr>
        <p:spPr/>
        <p:txBody>
          <a:bodyPr/>
          <a:lstStyle/>
          <a:p>
            <a:r>
              <a:rPr lang="en-US" dirty="0" smtClean="0"/>
              <a:t>Each project should store their data within their project folders</a:t>
            </a:r>
          </a:p>
          <a:p>
            <a:r>
              <a:rPr lang="en-US" dirty="0" smtClean="0"/>
              <a:t>There is no specific limit for data uploads per project</a:t>
            </a:r>
          </a:p>
          <a:p>
            <a:pPr lvl="1"/>
            <a:r>
              <a:rPr lang="en-US" dirty="0" smtClean="0"/>
              <a:t>However, we only have 5 TB to share as a group</a:t>
            </a:r>
          </a:p>
          <a:p>
            <a:pPr lvl="1"/>
            <a:r>
              <a:rPr lang="en-US" dirty="0" smtClean="0"/>
              <a:t>If you need to store data that is greater than that or a significant portion of that (&gt; 1 TB) please talk to Shelley first</a:t>
            </a:r>
          </a:p>
          <a:p>
            <a:r>
              <a:rPr lang="en-US" dirty="0" smtClean="0"/>
              <a:t>Will discuss proper data organization in our Data Standards training in late July</a:t>
            </a:r>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24</a:t>
            </a:fld>
            <a:endParaRPr lang="en-US" dirty="0"/>
          </a:p>
        </p:txBody>
      </p:sp>
    </p:spTree>
    <p:extLst>
      <p:ext uri="{BB962C8B-B14F-4D97-AF65-F5344CB8AC3E}">
        <p14:creationId xmlns:p14="http://schemas.microsoft.com/office/powerpoint/2010/main" val="8795999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Moving Data to the </a:t>
            </a:r>
            <a:r>
              <a:rPr lang="en-US" dirty="0" err="1" smtClean="0"/>
              <a:t>PetaLibrary</a:t>
            </a:r>
            <a:endParaRPr lang="en-US" dirty="0"/>
          </a:p>
        </p:txBody>
      </p:sp>
      <p:sp>
        <p:nvSpPr>
          <p:cNvPr id="3" name="Content Placeholder 2"/>
          <p:cNvSpPr>
            <a:spLocks noGrp="1"/>
          </p:cNvSpPr>
          <p:nvPr>
            <p:ph idx="1"/>
          </p:nvPr>
        </p:nvSpPr>
        <p:spPr/>
        <p:txBody>
          <a:bodyPr/>
          <a:lstStyle/>
          <a:p>
            <a:r>
              <a:rPr lang="en-US" dirty="0" smtClean="0">
                <a:cs typeface="Helvetica Neue"/>
              </a:rPr>
              <a:t>Globus is our preferred method of data transfer</a:t>
            </a:r>
          </a:p>
          <a:p>
            <a:r>
              <a:rPr lang="en-US" dirty="0" smtClean="0">
                <a:cs typeface="Helvetica Neue"/>
              </a:rPr>
              <a:t>Designed with researchers in mind</a:t>
            </a:r>
          </a:p>
          <a:p>
            <a:r>
              <a:rPr lang="en-US" dirty="0" smtClean="0">
                <a:cs typeface="Helvetica Neue"/>
              </a:rPr>
              <a:t>End points between computers make for easy data transfer with an easy to use interface</a:t>
            </a:r>
          </a:p>
          <a:p>
            <a:pPr lvl="1"/>
            <a:r>
              <a:rPr lang="en-US" dirty="0" smtClean="0">
                <a:cs typeface="Helvetica Neue"/>
              </a:rPr>
              <a:t>Endpoints are different locations that data can be moved to/from</a:t>
            </a:r>
          </a:p>
          <a:p>
            <a:pPr lvl="1"/>
            <a:r>
              <a:rPr lang="en-US" dirty="0" smtClean="0">
                <a:cs typeface="Helvetica Neue"/>
              </a:rPr>
              <a:t>Personal or multi-user</a:t>
            </a:r>
          </a:p>
          <a:p>
            <a:r>
              <a:rPr lang="en-US" dirty="0" smtClean="0">
                <a:cs typeface="Helvetica Neue"/>
              </a:rPr>
              <a:t>Scripting in use also if don’t want to use GUI</a:t>
            </a:r>
          </a:p>
          <a:p>
            <a:pPr lvl="1"/>
            <a:endParaRPr lang="en-US" dirty="0">
              <a:cs typeface="Helvetica Neue"/>
            </a:endParaRPr>
          </a:p>
          <a:p>
            <a:pPr marL="411480" lvl="1" indent="0">
              <a:buNone/>
            </a:pPr>
            <a:r>
              <a:rPr lang="en-US" dirty="0" smtClean="0">
                <a:cs typeface="Helvetica Neue"/>
                <a:hlinkClick r:id="rId2"/>
              </a:rPr>
              <a:t>www.globus.org</a:t>
            </a:r>
            <a:endParaRPr lang="en-US" dirty="0" smtClean="0">
              <a:cs typeface="Helvetica Neue"/>
            </a:endParaRPr>
          </a:p>
          <a:p>
            <a:pPr marL="411480" lvl="1" indent="0">
              <a:buNone/>
            </a:pPr>
            <a:endParaRPr lang="en-US" dirty="0" smtClean="0">
              <a:cs typeface="Helvetica Neue"/>
            </a:endParaRPr>
          </a:p>
          <a:p>
            <a:endParaRPr lang="en-US" dirty="0" smtClean="0">
              <a:cs typeface="Helvetica Neue"/>
            </a:endParaRPr>
          </a:p>
          <a:p>
            <a:endParaRPr lang="en-US" dirty="0" smtClean="0">
              <a:cs typeface="Helvetica Neue"/>
            </a:endParaRPr>
          </a:p>
          <a:p>
            <a:endParaRPr lang="en-US" dirty="0" smtClean="0">
              <a:cs typeface="Helvetica Neue"/>
            </a:endParaRPr>
          </a:p>
        </p:txBody>
      </p:sp>
      <p:sp>
        <p:nvSpPr>
          <p:cNvPr id="6" name="Date Placeholder 5"/>
          <p:cNvSpPr>
            <a:spLocks noGrp="1"/>
          </p:cNvSpPr>
          <p:nvPr>
            <p:ph type="dt" sz="half" idx="10"/>
          </p:nvPr>
        </p:nvSpPr>
        <p:spPr/>
        <p:txBody>
          <a:bodyPr/>
          <a:lstStyle/>
          <a:p>
            <a:r>
              <a:rPr lang="en-US" smtClean="0"/>
              <a:t>6/24/2015</a:t>
            </a:r>
            <a:endParaRPr lang="en-US" dirty="0"/>
          </a:p>
        </p:txBody>
      </p:sp>
      <p:sp>
        <p:nvSpPr>
          <p:cNvPr id="7" name="Slide Number Placeholder 6"/>
          <p:cNvSpPr>
            <a:spLocks noGrp="1"/>
          </p:cNvSpPr>
          <p:nvPr>
            <p:ph type="sldNum" sz="quarter" idx="4"/>
          </p:nvPr>
        </p:nvSpPr>
        <p:spPr/>
        <p:txBody>
          <a:bodyPr/>
          <a:lstStyle/>
          <a:p>
            <a:fld id="{249E94F7-107C-CE46-8C56-9CACFF99CD93}" type="slidenum">
              <a:rPr lang="en-US" smtClean="0"/>
              <a:pPr/>
              <a:t>25</a:t>
            </a:fld>
            <a:endParaRPr lang="en-US" dirty="0"/>
          </a:p>
        </p:txBody>
      </p:sp>
    </p:spTree>
    <p:extLst>
      <p:ext uri="{BB962C8B-B14F-4D97-AF65-F5344CB8AC3E}">
        <p14:creationId xmlns:p14="http://schemas.microsoft.com/office/powerpoint/2010/main" val="131626339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Globus</a:t>
            </a:r>
            <a:endParaRPr lang="en-US" dirty="0"/>
          </a:p>
        </p:txBody>
      </p:sp>
      <p:sp>
        <p:nvSpPr>
          <p:cNvPr id="3" name="Content Placeholder 2"/>
          <p:cNvSpPr>
            <a:spLocks noGrp="1"/>
          </p:cNvSpPr>
          <p:nvPr>
            <p:ph idx="1"/>
          </p:nvPr>
        </p:nvSpPr>
        <p:spPr/>
        <p:txBody>
          <a:bodyPr/>
          <a:lstStyle/>
          <a:p>
            <a:r>
              <a:rPr lang="en-US" dirty="0" smtClean="0">
                <a:cs typeface="Helvetica Neue"/>
              </a:rPr>
              <a:t>Preserves the integrity of data </a:t>
            </a:r>
          </a:p>
          <a:p>
            <a:pPr lvl="1"/>
            <a:r>
              <a:rPr lang="en-US" dirty="0" smtClean="0">
                <a:cs typeface="Helvetica Neue"/>
              </a:rPr>
              <a:t>Compares checksums</a:t>
            </a:r>
          </a:p>
          <a:p>
            <a:pPr lvl="1"/>
            <a:r>
              <a:rPr lang="en-US" dirty="0" smtClean="0">
                <a:cs typeface="Helvetica Neue"/>
              </a:rPr>
              <a:t>Resumes data transfer if interrupted</a:t>
            </a:r>
          </a:p>
          <a:p>
            <a:r>
              <a:rPr lang="en-US" dirty="0" smtClean="0">
                <a:cs typeface="Helvetica Neue"/>
              </a:rPr>
              <a:t>Fast transfer of large data sets</a:t>
            </a:r>
          </a:p>
          <a:p>
            <a:r>
              <a:rPr lang="en-US" dirty="0" smtClean="0">
                <a:cs typeface="Helvetica Neue"/>
              </a:rPr>
              <a:t>Globus can be set up to easily share data among collaborators</a:t>
            </a:r>
          </a:p>
          <a:p>
            <a:r>
              <a:rPr lang="en-US" dirty="0" smtClean="0">
                <a:cs typeface="Helvetica Neue"/>
              </a:rPr>
              <a:t>Log in using </a:t>
            </a:r>
            <a:r>
              <a:rPr lang="en-US" dirty="0" err="1" smtClean="0">
                <a:cs typeface="Helvetica Neue"/>
              </a:rPr>
              <a:t>Identikey</a:t>
            </a:r>
            <a:r>
              <a:rPr lang="en-US" dirty="0" smtClean="0">
                <a:cs typeface="Helvetica Neue"/>
              </a:rPr>
              <a:t>:</a:t>
            </a:r>
          </a:p>
          <a:p>
            <a:pPr lvl="1"/>
            <a:r>
              <a:rPr lang="en-US" dirty="0">
                <a:cs typeface="Helvetica Neue"/>
                <a:hlinkClick r:id="rId2"/>
              </a:rPr>
              <a:t>https://docs.globus.org/how-to/get-started</a:t>
            </a:r>
            <a:r>
              <a:rPr lang="en-US" dirty="0" smtClean="0">
                <a:cs typeface="Helvetica Neue"/>
                <a:hlinkClick r:id="rId2"/>
              </a:rPr>
              <a:t>/</a:t>
            </a:r>
            <a:r>
              <a:rPr lang="en-US" dirty="0" smtClean="0">
                <a:cs typeface="Helvetica Neue"/>
              </a:rPr>
              <a:t> </a:t>
            </a:r>
          </a:p>
          <a:p>
            <a:r>
              <a:rPr lang="en-US" dirty="0" smtClean="0">
                <a:cs typeface="Helvetica Neue"/>
              </a:rPr>
              <a:t>Set up </a:t>
            </a:r>
            <a:r>
              <a:rPr lang="en-US" dirty="0">
                <a:cs typeface="Helvetica Neue"/>
              </a:rPr>
              <a:t>an endpoint:  </a:t>
            </a:r>
            <a:r>
              <a:rPr lang="en-US" dirty="0">
                <a:cs typeface="Helvetica Neue"/>
                <a:hlinkClick r:id="rId3"/>
              </a:rPr>
              <a:t>https://docs.globus.org/how-to/globus-connect-personal-mac</a:t>
            </a:r>
            <a:r>
              <a:rPr lang="en-US" dirty="0" smtClean="0">
                <a:cs typeface="Helvetica Neue"/>
                <a:hlinkClick r:id="rId3"/>
              </a:rPr>
              <a:t>/</a:t>
            </a:r>
            <a:r>
              <a:rPr lang="en-US" dirty="0" smtClean="0">
                <a:cs typeface="Helvetica Neue"/>
              </a:rPr>
              <a:t> </a:t>
            </a:r>
          </a:p>
          <a:p>
            <a:pPr marL="114300" indent="0">
              <a:buNone/>
            </a:pPr>
            <a:endParaRPr lang="en-US" dirty="0" smtClean="0">
              <a:cs typeface="Helvetica Neue"/>
            </a:endParaRPr>
          </a:p>
          <a:p>
            <a:pPr marL="411480" lvl="1" indent="0">
              <a:buNone/>
            </a:pPr>
            <a:endParaRPr lang="en-US" dirty="0" smtClean="0">
              <a:cs typeface="Helvetica Neue"/>
            </a:endParaRPr>
          </a:p>
          <a:p>
            <a:endParaRPr lang="en-US" dirty="0" smtClean="0">
              <a:cs typeface="Helvetica Neue"/>
            </a:endParaRPr>
          </a:p>
          <a:p>
            <a:endParaRPr lang="en-US" dirty="0" smtClean="0">
              <a:cs typeface="Helvetica Neue"/>
            </a:endParaRPr>
          </a:p>
          <a:p>
            <a:endParaRPr lang="en-US" dirty="0" smtClean="0">
              <a:cs typeface="Helvetica Neue"/>
            </a:endParaRPr>
          </a:p>
        </p:txBody>
      </p:sp>
      <p:sp>
        <p:nvSpPr>
          <p:cNvPr id="6" name="Date Placeholder 5"/>
          <p:cNvSpPr>
            <a:spLocks noGrp="1"/>
          </p:cNvSpPr>
          <p:nvPr>
            <p:ph type="dt" sz="half" idx="10"/>
          </p:nvPr>
        </p:nvSpPr>
        <p:spPr/>
        <p:txBody>
          <a:bodyPr/>
          <a:lstStyle/>
          <a:p>
            <a:r>
              <a:rPr lang="en-US" smtClean="0"/>
              <a:t>6/24/2015</a:t>
            </a:r>
            <a:endParaRPr lang="en-US" dirty="0"/>
          </a:p>
        </p:txBody>
      </p:sp>
      <p:sp>
        <p:nvSpPr>
          <p:cNvPr id="7" name="Slide Number Placeholder 6"/>
          <p:cNvSpPr>
            <a:spLocks noGrp="1"/>
          </p:cNvSpPr>
          <p:nvPr>
            <p:ph type="sldNum" sz="quarter" idx="4"/>
          </p:nvPr>
        </p:nvSpPr>
        <p:spPr/>
        <p:txBody>
          <a:bodyPr/>
          <a:lstStyle/>
          <a:p>
            <a:fld id="{249E94F7-107C-CE46-8C56-9CACFF99CD93}" type="slidenum">
              <a:rPr lang="en-US" smtClean="0"/>
              <a:pPr/>
              <a:t>26</a:t>
            </a:fld>
            <a:endParaRPr lang="en-US" dirty="0"/>
          </a:p>
        </p:txBody>
      </p:sp>
    </p:spTree>
    <p:extLst>
      <p:ext uri="{BB962C8B-B14F-4D97-AF65-F5344CB8AC3E}">
        <p14:creationId xmlns:p14="http://schemas.microsoft.com/office/powerpoint/2010/main" val="120989924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Condo Cluster</a:t>
            </a:r>
            <a:endParaRPr lang="en-US" dirty="0"/>
          </a:p>
        </p:txBody>
      </p:sp>
      <p:sp>
        <p:nvSpPr>
          <p:cNvPr id="3" name="Content Placeholder 2"/>
          <p:cNvSpPr>
            <a:spLocks noGrp="1"/>
          </p:cNvSpPr>
          <p:nvPr>
            <p:ph idx="1"/>
          </p:nvPr>
        </p:nvSpPr>
        <p:spPr/>
        <p:txBody>
          <a:bodyPr/>
          <a:lstStyle/>
          <a:p>
            <a:r>
              <a:rPr lang="en-US" dirty="0" smtClean="0"/>
              <a:t>To access:</a:t>
            </a:r>
          </a:p>
          <a:p>
            <a:endParaRPr lang="en-US" dirty="0"/>
          </a:p>
          <a:p>
            <a:pPr marL="114300" indent="0">
              <a:buNone/>
            </a:pPr>
            <a:r>
              <a:rPr lang="en-US" dirty="0" err="1" smtClean="0">
                <a:latin typeface="Courier" charset="0"/>
                <a:ea typeface="Courier" charset="0"/>
                <a:cs typeface="Courier" charset="0"/>
              </a:rPr>
              <a:t>ssh</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login.rc.colorado.edu</a:t>
            </a:r>
            <a:r>
              <a:rPr lang="en-US" dirty="0" smtClean="0">
                <a:latin typeface="Courier" charset="0"/>
                <a:ea typeface="Courier" charset="0"/>
                <a:cs typeface="Courier" charset="0"/>
              </a:rPr>
              <a:t> –l &lt;username&gt;</a:t>
            </a:r>
          </a:p>
          <a:p>
            <a:pPr marL="114300" indent="0">
              <a:buNone/>
            </a:pPr>
            <a:r>
              <a:rPr lang="en-US" dirty="0" smtClean="0">
                <a:latin typeface="Courier" charset="0"/>
                <a:ea typeface="Courier" charset="0"/>
                <a:cs typeface="Courier" charset="0"/>
              </a:rPr>
              <a:t>Password:  duo:&lt;</a:t>
            </a:r>
            <a:r>
              <a:rPr lang="en-US" dirty="0" err="1" smtClean="0">
                <a:latin typeface="Courier" charset="0"/>
                <a:ea typeface="Courier" charset="0"/>
                <a:cs typeface="Courier" charset="0"/>
              </a:rPr>
              <a:t>identikey</a:t>
            </a:r>
            <a:r>
              <a:rPr lang="en-US" dirty="0" smtClean="0">
                <a:latin typeface="Courier" charset="0"/>
                <a:ea typeface="Courier" charset="0"/>
                <a:cs typeface="Courier" charset="0"/>
              </a:rPr>
              <a:t> password&gt;</a:t>
            </a:r>
          </a:p>
          <a:p>
            <a:pPr marL="114300" indent="0">
              <a:buNone/>
            </a:pPr>
            <a:endParaRPr lang="en-US" dirty="0" smtClean="0">
              <a:latin typeface="Courier" charset="0"/>
              <a:ea typeface="Courier" charset="0"/>
              <a:cs typeface="Courier" charset="0"/>
            </a:endParaRPr>
          </a:p>
          <a:p>
            <a:pPr marL="114300" indent="0">
              <a:buNone/>
            </a:pPr>
            <a:r>
              <a:rPr lang="en-US" dirty="0" smtClean="0">
                <a:latin typeface="Courier" charset="0"/>
                <a:ea typeface="Courier" charset="0"/>
                <a:cs typeface="Courier" charset="0"/>
              </a:rPr>
              <a:t>ml </a:t>
            </a:r>
            <a:r>
              <a:rPr lang="en-US" dirty="0" err="1" smtClean="0">
                <a:latin typeface="Courier" charset="0"/>
                <a:ea typeface="Courier" charset="0"/>
                <a:cs typeface="Courier" charset="0"/>
              </a:rPr>
              <a:t>slurm</a:t>
            </a:r>
            <a:r>
              <a:rPr lang="en-US" dirty="0" smtClean="0">
                <a:latin typeface="Courier" charset="0"/>
                <a:ea typeface="Courier" charset="0"/>
                <a:cs typeface="Courier" charset="0"/>
              </a:rPr>
              <a:t>/</a:t>
            </a:r>
            <a:r>
              <a:rPr lang="en-US" dirty="0" err="1" smtClean="0">
                <a:latin typeface="Courier" charset="0"/>
                <a:ea typeface="Courier" charset="0"/>
                <a:cs typeface="Courier" charset="0"/>
              </a:rPr>
              <a:t>blanca</a:t>
            </a:r>
            <a:endParaRPr lang="en-US" dirty="0" smtClean="0">
              <a:latin typeface="Courier" charset="0"/>
              <a:ea typeface="Courier" charset="0"/>
              <a:cs typeface="Courier" charset="0"/>
            </a:endParaRPr>
          </a:p>
          <a:p>
            <a:r>
              <a:rPr lang="en-US" dirty="0" smtClean="0">
                <a:latin typeface="Helvetica Neue" charset="0"/>
                <a:ea typeface="Helvetica Neue" charset="0"/>
                <a:cs typeface="Helvetica Neue" charset="0"/>
              </a:rPr>
              <a:t>To submit to Earth Lab nodes:</a:t>
            </a:r>
          </a:p>
          <a:p>
            <a:pPr marL="114300" indent="0">
              <a:buNone/>
            </a:pPr>
            <a:r>
              <a:rPr lang="en-US" dirty="0" err="1" smtClean="0">
                <a:latin typeface="Courier" charset="0"/>
                <a:ea typeface="Courier" charset="0"/>
                <a:cs typeface="Courier" charset="0"/>
              </a:rPr>
              <a:t>sbatch</a:t>
            </a:r>
            <a:r>
              <a:rPr lang="en-US" dirty="0" smtClean="0">
                <a:latin typeface="Courier" charset="0"/>
                <a:ea typeface="Courier" charset="0"/>
                <a:cs typeface="Courier" charset="0"/>
              </a:rPr>
              <a:t> –</a:t>
            </a:r>
            <a:r>
              <a:rPr lang="en-US" dirty="0" err="1" smtClean="0">
                <a:latin typeface="Courier" charset="0"/>
                <a:ea typeface="Courier" charset="0"/>
                <a:cs typeface="Courier" charset="0"/>
              </a:rPr>
              <a:t>qos</a:t>
            </a:r>
            <a:r>
              <a:rPr lang="en-US" dirty="0" smtClean="0">
                <a:latin typeface="Courier" charset="0"/>
                <a:ea typeface="Courier" charset="0"/>
                <a:cs typeface="Courier" charset="0"/>
              </a:rPr>
              <a:t>=</a:t>
            </a:r>
            <a:r>
              <a:rPr lang="en-US" dirty="0" err="1" smtClean="0">
                <a:latin typeface="Courier" charset="0"/>
                <a:ea typeface="Courier" charset="0"/>
                <a:cs typeface="Courier" charset="0"/>
              </a:rPr>
              <a:t>blanca</a:t>
            </a:r>
            <a:r>
              <a:rPr lang="en-US" dirty="0" smtClean="0">
                <a:latin typeface="Courier" charset="0"/>
                <a:ea typeface="Courier" charset="0"/>
                <a:cs typeface="Courier" charset="0"/>
              </a:rPr>
              <a:t>-el</a:t>
            </a:r>
          </a:p>
          <a:p>
            <a:r>
              <a:rPr lang="en-US" dirty="0" smtClean="0">
                <a:latin typeface="Helvetica Neue" charset="0"/>
                <a:ea typeface="Helvetica Neue" charset="0"/>
                <a:cs typeface="Helvetica Neue" charset="0"/>
              </a:rPr>
              <a:t>To submit to all of </a:t>
            </a:r>
            <a:r>
              <a:rPr lang="en-US" dirty="0" err="1" smtClean="0">
                <a:latin typeface="Helvetica Neue" charset="0"/>
                <a:ea typeface="Helvetica Neue" charset="0"/>
                <a:cs typeface="Helvetica Neue" charset="0"/>
              </a:rPr>
              <a:t>blanca</a:t>
            </a:r>
            <a:r>
              <a:rPr lang="en-US" dirty="0" smtClean="0">
                <a:latin typeface="Helvetica Neue" charset="0"/>
                <a:ea typeface="Helvetica Neue" charset="0"/>
                <a:cs typeface="Helvetica Neue" charset="0"/>
              </a:rPr>
              <a:t>:</a:t>
            </a:r>
          </a:p>
          <a:p>
            <a:pPr marL="114300" indent="0">
              <a:buNone/>
            </a:pPr>
            <a:r>
              <a:rPr lang="en-US" dirty="0" err="1">
                <a:latin typeface="Courier" charset="0"/>
                <a:ea typeface="Courier" charset="0"/>
                <a:cs typeface="Courier" charset="0"/>
              </a:rPr>
              <a:t>sbatch</a:t>
            </a:r>
            <a:r>
              <a:rPr lang="en-US" dirty="0">
                <a:latin typeface="Courier" charset="0"/>
                <a:ea typeface="Courier" charset="0"/>
                <a:cs typeface="Courier" charset="0"/>
              </a:rPr>
              <a:t> –</a:t>
            </a:r>
            <a:r>
              <a:rPr lang="en-US" dirty="0" err="1" smtClean="0">
                <a:latin typeface="Courier" charset="0"/>
                <a:ea typeface="Courier" charset="0"/>
                <a:cs typeface="Courier" charset="0"/>
              </a:rPr>
              <a:t>qos</a:t>
            </a:r>
            <a:r>
              <a:rPr lang="en-US" dirty="0" smtClean="0">
                <a:latin typeface="Courier" charset="0"/>
                <a:ea typeface="Courier" charset="0"/>
                <a:cs typeface="Courier" charset="0"/>
              </a:rPr>
              <a:t>=</a:t>
            </a:r>
            <a:r>
              <a:rPr lang="en-US" dirty="0" err="1" smtClean="0">
                <a:latin typeface="Courier" charset="0"/>
                <a:ea typeface="Courier" charset="0"/>
                <a:cs typeface="Courier" charset="0"/>
              </a:rPr>
              <a:t>blanca</a:t>
            </a:r>
            <a:endParaRPr lang="en-US" dirty="0">
              <a:latin typeface="Courier" charset="0"/>
              <a:ea typeface="Courier" charset="0"/>
              <a:cs typeface="Courier" charset="0"/>
            </a:endParaRPr>
          </a:p>
          <a:p>
            <a:pPr marL="114300" indent="0">
              <a:buNone/>
            </a:pPr>
            <a:endParaRPr lang="en-US" dirty="0">
              <a:latin typeface="Courier" charset="0"/>
              <a:ea typeface="Courier" charset="0"/>
              <a:cs typeface="Courier" charset="0"/>
            </a:endParaRPr>
          </a:p>
        </p:txBody>
      </p:sp>
      <p:sp>
        <p:nvSpPr>
          <p:cNvPr id="4" name="Slide Number Placeholder 3"/>
          <p:cNvSpPr>
            <a:spLocks noGrp="1"/>
          </p:cNvSpPr>
          <p:nvPr>
            <p:ph type="sldNum" sz="quarter" idx="4"/>
          </p:nvPr>
        </p:nvSpPr>
        <p:spPr/>
        <p:txBody>
          <a:bodyPr/>
          <a:lstStyle/>
          <a:p>
            <a:fld id="{249E94F7-107C-CE46-8C56-9CACFF99CD93}" type="slidenum">
              <a:rPr lang="en-US" smtClean="0"/>
              <a:pPr/>
              <a:t>27</a:t>
            </a:fld>
            <a:endParaRPr lang="en-US" dirty="0"/>
          </a:p>
        </p:txBody>
      </p:sp>
    </p:spTree>
    <p:extLst>
      <p:ext uri="{BB962C8B-B14F-4D97-AF65-F5344CB8AC3E}">
        <p14:creationId xmlns:p14="http://schemas.microsoft.com/office/powerpoint/2010/main" val="6509515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Analytics Hub Code Recipes</a:t>
            </a:r>
            <a:endParaRPr lang="en-US" dirty="0"/>
          </a:p>
        </p:txBody>
      </p:sp>
      <p:sp>
        <p:nvSpPr>
          <p:cNvPr id="3" name="Content Placeholder 2"/>
          <p:cNvSpPr>
            <a:spLocks noGrp="1"/>
          </p:cNvSpPr>
          <p:nvPr>
            <p:ph idx="1"/>
          </p:nvPr>
        </p:nvSpPr>
        <p:spPr/>
        <p:style>
          <a:lnRef idx="2">
            <a:schemeClr val="accent4"/>
          </a:lnRef>
          <a:fillRef idx="1">
            <a:schemeClr val="lt1"/>
          </a:fillRef>
          <a:effectRef idx="0">
            <a:schemeClr val="accent4"/>
          </a:effectRef>
          <a:fontRef idx="minor">
            <a:schemeClr val="dk1"/>
          </a:fontRef>
        </p:style>
        <p:txBody>
          <a:bodyPr>
            <a:normAutofit/>
          </a:bodyPr>
          <a:lstStyle/>
          <a:p>
            <a:pPr marL="114300" indent="0">
              <a:buNone/>
            </a:pPr>
            <a:r>
              <a:rPr lang="en-US" dirty="0" smtClean="0"/>
              <a:t>Built based on common needs of Earth Lab participants</a:t>
            </a:r>
          </a:p>
          <a:p>
            <a:pPr marL="114300" indent="0">
              <a:buNone/>
            </a:pPr>
            <a:endParaRPr lang="en-US" dirty="0">
              <a:hlinkClick r:id="rId2"/>
            </a:endParaRPr>
          </a:p>
          <a:p>
            <a:pPr marL="114300" indent="0">
              <a:buNone/>
            </a:pPr>
            <a:r>
              <a:rPr lang="en-US" dirty="0">
                <a:solidFill>
                  <a:schemeClr val="tx1"/>
                </a:solidFill>
              </a:rPr>
              <a:t>Jupyter notebooks:</a:t>
            </a:r>
            <a:endParaRPr lang="en-US" dirty="0">
              <a:solidFill>
                <a:schemeClr val="tx1"/>
              </a:solidFill>
              <a:hlinkClick r:id="rId2"/>
            </a:endParaRPr>
          </a:p>
          <a:p>
            <a:pPr marL="114300" indent="0">
              <a:buNone/>
            </a:pPr>
            <a:r>
              <a:rPr lang="en-US" dirty="0" smtClean="0">
                <a:hlinkClick r:id="rId2"/>
              </a:rPr>
              <a:t>https://github.com/earthlab/tutorials</a:t>
            </a:r>
            <a:endParaRPr lang="en-US" dirty="0" smtClean="0"/>
          </a:p>
          <a:p>
            <a:pPr marL="114300" indent="0" algn="ctr">
              <a:buNone/>
            </a:pPr>
            <a:endParaRPr lang="en-US" sz="1800" dirty="0">
              <a:latin typeface="Courier New" charset="0"/>
              <a:ea typeface="Courier New" charset="0"/>
              <a:cs typeface="Courier New" charset="0"/>
            </a:endParaRPr>
          </a:p>
          <a:p>
            <a:pPr marL="114300" indent="0">
              <a:buNone/>
            </a:pPr>
            <a:r>
              <a:rPr lang="en-US" dirty="0" smtClean="0">
                <a:ea typeface="Courier New" charset="0"/>
                <a:cs typeface="Courier New" charset="0"/>
              </a:rPr>
              <a:t>Website:</a:t>
            </a:r>
          </a:p>
          <a:p>
            <a:pPr marL="114300" indent="0">
              <a:buNone/>
            </a:pPr>
            <a:r>
              <a:rPr lang="en-US" dirty="0" err="1" smtClean="0">
                <a:ea typeface="Courier New" charset="0"/>
                <a:cs typeface="Courier New" charset="0"/>
                <a:hlinkClick r:id="rId3"/>
              </a:rPr>
              <a:t>earthlab.github.io</a:t>
            </a:r>
            <a:endParaRPr lang="en-US" dirty="0">
              <a:ea typeface="Courier New" charset="0"/>
              <a:cs typeface="Courier New"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4243" y="4330538"/>
            <a:ext cx="1121348" cy="1121348"/>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04050" y="4330538"/>
            <a:ext cx="1121349" cy="1121349"/>
          </a:xfrm>
          <a:prstGeom prst="rect">
            <a:avLst/>
          </a:prstGeom>
        </p:spPr>
      </p:pic>
      <p:sp>
        <p:nvSpPr>
          <p:cNvPr id="6" name="TextBox 5"/>
          <p:cNvSpPr txBox="1"/>
          <p:nvPr/>
        </p:nvSpPr>
        <p:spPr>
          <a:xfrm>
            <a:off x="4541315" y="5451886"/>
            <a:ext cx="4025815" cy="369332"/>
          </a:xfrm>
          <a:prstGeom prst="rect">
            <a:avLst/>
          </a:prstGeom>
          <a:noFill/>
        </p:spPr>
        <p:txBody>
          <a:bodyPr wrap="square" rtlCol="0">
            <a:spAutoFit/>
          </a:bodyPr>
          <a:lstStyle/>
          <a:p>
            <a:r>
              <a:rPr lang="en-US" dirty="0" smtClean="0"/>
              <a:t>Zach </a:t>
            </a:r>
            <a:r>
              <a:rPr lang="en-US" dirty="0" err="1" smtClean="0"/>
              <a:t>Schira</a:t>
            </a:r>
            <a:r>
              <a:rPr lang="en-US" dirty="0" smtClean="0"/>
              <a:t>		      Matt Oakley</a:t>
            </a:r>
            <a:endParaRPr lang="en-US" dirty="0"/>
          </a:p>
        </p:txBody>
      </p:sp>
    </p:spTree>
    <p:extLst>
      <p:ext uri="{BB962C8B-B14F-4D97-AF65-F5344CB8AC3E}">
        <p14:creationId xmlns:p14="http://schemas.microsoft.com/office/powerpoint/2010/main" val="13065436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7722" y="166977"/>
            <a:ext cx="8723348" cy="3250297"/>
          </a:xfrm>
        </p:spPr>
        <p:txBody>
          <a:bodyPr/>
          <a:lstStyle/>
          <a:p>
            <a:r>
              <a:rPr lang="en-US" sz="6500" b="0" dirty="0" smtClean="0">
                <a:solidFill>
                  <a:srgbClr val="FF0000"/>
                </a:solidFill>
              </a:rPr>
              <a:t>Remote Visualization</a:t>
            </a:r>
            <a:r>
              <a:rPr lang="en-US" sz="5200" b="0" dirty="0" smtClean="0">
                <a:solidFill>
                  <a:srgbClr val="FF0000"/>
                </a:solidFill>
              </a:rPr>
              <a:t/>
            </a:r>
            <a:br>
              <a:rPr lang="en-US" sz="5200" b="0" dirty="0" smtClean="0">
                <a:solidFill>
                  <a:srgbClr val="FF0000"/>
                </a:solidFill>
              </a:rPr>
            </a:br>
            <a:r>
              <a:rPr lang="en-US" sz="5200" b="0" dirty="0" smtClean="0">
                <a:solidFill>
                  <a:srgbClr val="FF0000"/>
                </a:solidFill>
              </a:rPr>
              <a:t/>
            </a:r>
            <a:br>
              <a:rPr lang="en-US" sz="5200" b="0" dirty="0" smtClean="0">
                <a:solidFill>
                  <a:srgbClr val="FF0000"/>
                </a:solidFill>
              </a:rPr>
            </a:br>
            <a:r>
              <a:rPr lang="en-US" sz="5200" b="0" dirty="0" smtClean="0">
                <a:solidFill>
                  <a:srgbClr val="FF0000"/>
                </a:solidFill>
              </a:rPr>
              <a:t>Using </a:t>
            </a:r>
            <a:r>
              <a:rPr lang="en-US" sz="5200" b="0" dirty="0">
                <a:solidFill>
                  <a:srgbClr val="FF0000"/>
                </a:solidFill>
              </a:rPr>
              <a:t>the NICE </a:t>
            </a:r>
            <a:r>
              <a:rPr lang="en-US" sz="5200" b="0" dirty="0" err="1">
                <a:solidFill>
                  <a:srgbClr val="FF0000"/>
                </a:solidFill>
              </a:rPr>
              <a:t>EnginFrame</a:t>
            </a:r>
            <a:r>
              <a:rPr lang="en-US" sz="5200" b="0" dirty="0">
                <a:solidFill>
                  <a:srgbClr val="FF0000"/>
                </a:solidFill>
              </a:rPr>
              <a:t> Remote Visualization </a:t>
            </a:r>
            <a:r>
              <a:rPr lang="en-US" sz="5200" b="0" dirty="0" smtClean="0">
                <a:solidFill>
                  <a:srgbClr val="FF0000"/>
                </a:solidFill>
              </a:rPr>
              <a:t>Platform</a:t>
            </a:r>
            <a:endParaRPr lang="en-US" sz="5200" b="0" dirty="0">
              <a:solidFill>
                <a:srgbClr val="FF0000"/>
              </a:solidFill>
            </a:endParaRPr>
          </a:p>
        </p:txBody>
      </p:sp>
      <p:sp>
        <p:nvSpPr>
          <p:cNvPr id="6" name="Slide Number Placeholder 5"/>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6031543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sz="3200" dirty="0" smtClean="0"/>
              <a:t>What resources does Earth Lab have access to?</a:t>
            </a:r>
          </a:p>
          <a:p>
            <a:pPr lvl="1"/>
            <a:r>
              <a:rPr lang="en-US" sz="3000" dirty="0" smtClean="0"/>
              <a:t>Infrastructure</a:t>
            </a:r>
          </a:p>
          <a:p>
            <a:pPr lvl="1"/>
            <a:r>
              <a:rPr lang="en-US" sz="3000" dirty="0" smtClean="0"/>
              <a:t>Technical Team</a:t>
            </a:r>
          </a:p>
          <a:p>
            <a:r>
              <a:rPr lang="en-US" sz="3200" dirty="0" smtClean="0"/>
              <a:t>How does the Earth Lab team access these resources?</a:t>
            </a:r>
          </a:p>
          <a:p>
            <a:pPr lvl="1"/>
            <a:r>
              <a:rPr lang="en-US" sz="3000" dirty="0"/>
              <a:t>General operations and </a:t>
            </a:r>
            <a:r>
              <a:rPr lang="en-US" sz="3000" dirty="0" smtClean="0"/>
              <a:t>workflow</a:t>
            </a:r>
          </a:p>
        </p:txBody>
      </p:sp>
      <p:sp>
        <p:nvSpPr>
          <p:cNvPr id="6" name="Slide Number Placeholder 5"/>
          <p:cNvSpPr>
            <a:spLocks noGrp="1"/>
          </p:cNvSpPr>
          <p:nvPr>
            <p:ph type="sldNum" sz="quarter" idx="4"/>
          </p:nvPr>
        </p:nvSpPr>
        <p:spPr/>
        <p:txBody>
          <a:bodyPr/>
          <a:lstStyle/>
          <a:p>
            <a:fld id="{249E94F7-107C-CE46-8C56-9CACFF99CD93}" type="slidenum">
              <a:rPr lang="en-US" smtClean="0"/>
              <a:pPr/>
              <a:t>3</a:t>
            </a:fld>
            <a:endParaRPr lang="en-US" dirty="0"/>
          </a:p>
        </p:txBody>
      </p:sp>
    </p:spTree>
    <p:extLst>
      <p:ext uri="{BB962C8B-B14F-4D97-AF65-F5344CB8AC3E}">
        <p14:creationId xmlns:p14="http://schemas.microsoft.com/office/powerpoint/2010/main" val="2220541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Practice</a:t>
            </a:r>
            <a:endParaRPr lang="en-US" dirty="0"/>
          </a:p>
        </p:txBody>
      </p:sp>
      <p:sp>
        <p:nvSpPr>
          <p:cNvPr id="3" name="Content Placeholder 2"/>
          <p:cNvSpPr>
            <a:spLocks noGrp="1"/>
          </p:cNvSpPr>
          <p:nvPr>
            <p:ph idx="1"/>
          </p:nvPr>
        </p:nvSpPr>
        <p:spPr/>
        <p:txBody>
          <a:bodyPr/>
          <a:lstStyle/>
          <a:p>
            <a:r>
              <a:rPr lang="en-US" dirty="0" smtClean="0"/>
              <a:t>Log into our tutorial nodes</a:t>
            </a:r>
          </a:p>
          <a:p>
            <a:pPr marL="114300" indent="0">
              <a:buNone/>
            </a:pPr>
            <a:r>
              <a:rPr lang="en-US" dirty="0" smtClean="0">
                <a:latin typeface="Courier" charset="0"/>
                <a:ea typeface="Courier" charset="0"/>
                <a:cs typeface="Courier" charset="0"/>
              </a:rPr>
              <a:t>tutorial-</a:t>
            </a:r>
            <a:r>
              <a:rPr lang="en-US" dirty="0" err="1" smtClean="0">
                <a:latin typeface="Courier" charset="0"/>
                <a:ea typeface="Courier" charset="0"/>
                <a:cs typeface="Courier" charset="0"/>
              </a:rPr>
              <a:t>login.rc.colorado.edu</a:t>
            </a:r>
            <a:endParaRPr lang="en-US" dirty="0">
              <a:latin typeface="Courier" charset="0"/>
              <a:ea typeface="Courier" charset="0"/>
              <a:cs typeface="Courier" charset="0"/>
            </a:endParaRPr>
          </a:p>
          <a:p>
            <a:pPr marL="114300" indent="0">
              <a:buNone/>
            </a:pPr>
            <a:endParaRPr lang="en-US" dirty="0" smtClean="0">
              <a:latin typeface="Courier" charset="0"/>
              <a:ea typeface="Courier" charset="0"/>
              <a:cs typeface="Courier" charset="0"/>
            </a:endParaRPr>
          </a:p>
          <a:p>
            <a:r>
              <a:rPr lang="en-US" dirty="0" smtClean="0">
                <a:latin typeface="Helvetica Neue" charset="0"/>
                <a:ea typeface="Helvetica Neue" charset="0"/>
                <a:cs typeface="Helvetica Neue" charset="0"/>
              </a:rPr>
              <a:t>Grab the data 8947.txt in </a:t>
            </a:r>
            <a:r>
              <a:rPr lang="en-US" dirty="0"/>
              <a:t>/</a:t>
            </a:r>
            <a:r>
              <a:rPr lang="en-US" dirty="0" err="1"/>
              <a:t>lustre</a:t>
            </a:r>
            <a:r>
              <a:rPr lang="en-US" dirty="0"/>
              <a:t>/</a:t>
            </a:r>
            <a:r>
              <a:rPr lang="en-US" dirty="0" err="1"/>
              <a:t>janus_scratch</a:t>
            </a:r>
            <a:r>
              <a:rPr lang="en-US" dirty="0"/>
              <a:t>/</a:t>
            </a:r>
            <a:r>
              <a:rPr lang="en-US" dirty="0" err="1"/>
              <a:t>knuths</a:t>
            </a:r>
            <a:r>
              <a:rPr lang="en-US" dirty="0" smtClean="0">
                <a:latin typeface="Helvetica Neue" charset="0"/>
                <a:ea typeface="Helvetica Neue" charset="0"/>
                <a:cs typeface="Helvetica Neue" charset="0"/>
              </a:rPr>
              <a:t> and move it into your directory</a:t>
            </a:r>
            <a:endParaRPr lang="en-US" dirty="0">
              <a:latin typeface="Helvetica Neue" charset="0"/>
              <a:ea typeface="Helvetica Neue" charset="0"/>
              <a:cs typeface="Helvetica Neue" charset="0"/>
            </a:endParaRPr>
          </a:p>
          <a:p>
            <a:r>
              <a:rPr lang="en-US" dirty="0" smtClean="0"/>
              <a:t>Using the meetup reservation, use </a:t>
            </a:r>
            <a:r>
              <a:rPr lang="en-US" dirty="0" err="1" smtClean="0"/>
              <a:t>Matlab</a:t>
            </a:r>
            <a:r>
              <a:rPr lang="en-US" dirty="0" smtClean="0"/>
              <a:t> to run the script </a:t>
            </a:r>
            <a:r>
              <a:rPr lang="en-US" dirty="0" err="1" smtClean="0"/>
              <a:t>matlab_test_plot.m</a:t>
            </a:r>
            <a:endParaRPr lang="en-US" dirty="0" smtClean="0"/>
          </a:p>
          <a:p>
            <a:endParaRPr lang="en-US" dirty="0"/>
          </a:p>
          <a:p>
            <a:r>
              <a:rPr lang="en-US" dirty="0" smtClean="0"/>
              <a:t>Can we do better?</a:t>
            </a:r>
          </a:p>
          <a:p>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30</a:t>
            </a:fld>
            <a:endParaRPr lang="en-US" dirty="0"/>
          </a:p>
        </p:txBody>
      </p:sp>
    </p:spTree>
    <p:extLst>
      <p:ext uri="{BB962C8B-B14F-4D97-AF65-F5344CB8AC3E}">
        <p14:creationId xmlns:p14="http://schemas.microsoft.com/office/powerpoint/2010/main" val="977355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Going Native</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sp>
        <p:nvSpPr>
          <p:cNvPr id="8" name="TextBox 7"/>
          <p:cNvSpPr txBox="1"/>
          <p:nvPr/>
        </p:nvSpPr>
        <p:spPr>
          <a:xfrm>
            <a:off x="159026" y="948342"/>
            <a:ext cx="8817997" cy="4700587"/>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Using native X-tunneling is hard and very slow.</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smtClean="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Using native VNC is less-hard, slightly faster but not always available.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smtClean="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Using ‘native’ methods means you are transferring all of your data and updates back and forth so if you are playing with large datasets it could take a very long time for updates.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smtClean="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If working only on a local machine you may not have decent or even required graphic capabilities.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smtClean="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If working on a local machine you probably do not have  a copy of your data and if you do it may be to large to run.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Almost impossible to collaborate your work with others.</a:t>
            </a:r>
          </a:p>
        </p:txBody>
      </p:sp>
    </p:spTree>
    <p:extLst>
      <p:ext uri="{BB962C8B-B14F-4D97-AF65-F5344CB8AC3E}">
        <p14:creationId xmlns:p14="http://schemas.microsoft.com/office/powerpoint/2010/main" val="181095044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Remote HPC Visualization</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sp>
        <p:nvSpPr>
          <p:cNvPr id="8" name="TextBox 7"/>
          <p:cNvSpPr txBox="1"/>
          <p:nvPr/>
        </p:nvSpPr>
        <p:spPr>
          <a:xfrm>
            <a:off x="159026" y="917564"/>
            <a:ext cx="8817997" cy="4085035"/>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Using remote HPC visualization eliminates the X-tunneling connectivity issues!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smtClean="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Only keystroke and mouse commands travel to the remote desktop and only updated screenshots travels back to the user so vastly less bandwidth issues!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smtClean="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Remote visualization clusters utilize the latest and greatest graphic hardware!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smtClean="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You work right beside your datasets!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200" b="0" i="0" u="none" strike="noStrike" kern="1200" cap="none" spc="0" normalizeH="0" baseline="0" noProof="0" dirty="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smtClean="0">
                <a:ln>
                  <a:noFill/>
                </a:ln>
                <a:solidFill>
                  <a:srgbClr val="2F2B20"/>
                </a:solidFill>
                <a:effectLst/>
                <a:uLnTx/>
                <a:uFillTx/>
                <a:latin typeface="Calibri"/>
                <a:ea typeface="+mn-ea"/>
                <a:cs typeface="+mn-cs"/>
              </a:rPr>
              <a:t>You can easily share your work, live, with other users. </a:t>
            </a:r>
          </a:p>
        </p:txBody>
      </p:sp>
    </p:spTree>
    <p:extLst>
      <p:ext uri="{BB962C8B-B14F-4D97-AF65-F5344CB8AC3E}">
        <p14:creationId xmlns:p14="http://schemas.microsoft.com/office/powerpoint/2010/main" val="35836657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892695" cy="568817"/>
          </a:xfrm>
        </p:spPr>
        <p:txBody>
          <a:bodyPr/>
          <a:lstStyle/>
          <a:p>
            <a:pPr algn="l"/>
            <a:r>
              <a:rPr lang="en-US" sz="3700" b="0" dirty="0" err="1" smtClean="0">
                <a:solidFill>
                  <a:srgbClr val="FF0000"/>
                </a:solidFill>
              </a:rPr>
              <a:t>EnginFrame</a:t>
            </a:r>
            <a:r>
              <a:rPr lang="en-US" sz="3700" b="0" dirty="0" smtClean="0">
                <a:solidFill>
                  <a:srgbClr val="FF0000"/>
                </a:solidFill>
              </a:rPr>
              <a:t> Remote Desktop Architecture</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0384" y="2462161"/>
            <a:ext cx="6708404" cy="3913236"/>
          </a:xfrm>
          <a:prstGeom prst="rect">
            <a:avLst/>
          </a:prstGeom>
          <a:ln>
            <a:noFill/>
          </a:ln>
        </p:spPr>
      </p:pic>
      <p:sp>
        <p:nvSpPr>
          <p:cNvPr id="8" name="TextBox 7"/>
          <p:cNvSpPr txBox="1"/>
          <p:nvPr/>
        </p:nvSpPr>
        <p:spPr>
          <a:xfrm>
            <a:off x="159026" y="713312"/>
            <a:ext cx="8817997" cy="2031325"/>
          </a:xfrm>
          <a:prstGeom prst="rect">
            <a:avLst/>
          </a:prstGeom>
          <a:noFill/>
        </p:spPr>
        <p:txBody>
          <a:bodyPr wrap="square" rtlCol="0">
            <a:spAutoFit/>
          </a:bodyPr>
          <a:lstStyle/>
          <a:p>
            <a:pPr marL="342900" marR="0" lvl="0" indent="-342900" algn="l" defTabSz="4572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User requests a remote desktop job via </a:t>
            </a:r>
            <a:r>
              <a:rPr kumimoji="0" lang="en-US" sz="1800" b="0" i="0" u="none" strike="noStrike" kern="1200" cap="none" spc="0" normalizeH="0" baseline="0" noProof="0" dirty="0" err="1" smtClean="0">
                <a:ln>
                  <a:noFill/>
                </a:ln>
                <a:solidFill>
                  <a:srgbClr val="2F2B20"/>
                </a:solidFill>
                <a:effectLst/>
                <a:uLnTx/>
                <a:uFillTx/>
                <a:latin typeface="Calibri"/>
                <a:ea typeface="+mn-ea"/>
                <a:cs typeface="+mn-cs"/>
              </a:rPr>
              <a:t>EnginFrame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a:t>
            </a:r>
          </a:p>
          <a:p>
            <a:pPr marL="342900" marR="0" lvl="0" indent="-342900" algn="l" defTabSz="4572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err="1" smtClean="0">
                <a:ln>
                  <a:noFill/>
                </a:ln>
                <a:solidFill>
                  <a:srgbClr val="2F2B20"/>
                </a:solidFill>
                <a:effectLst/>
                <a:uLnTx/>
                <a:uFillTx/>
                <a:latin typeface="Calibri"/>
                <a:ea typeface="+mn-ea"/>
                <a:cs typeface="+mn-cs"/>
              </a:rPr>
              <a:t>EnginFrame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 creates a new job and starts a DCV-VNC session and launches a Remote Desktop.</a:t>
            </a:r>
          </a:p>
          <a:p>
            <a:pPr marL="342900" marR="0" lvl="0" indent="-342900" algn="l" defTabSz="4572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The user connects to the DCV Remote Desktop and does their desired work. Only keystroke and mouse commands travel to the Remote Desktop and only updated screen shots from the Remote Desktop travels to the user.</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52279580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66977" y="809799"/>
            <a:ext cx="8778240" cy="5591001"/>
          </a:xfrm>
        </p:spPr>
        <p:txBody>
          <a:bodyPr>
            <a:normAutofit lnSpcReduction="10000"/>
          </a:bodyPr>
          <a:lstStyle/>
          <a:p>
            <a:pPr marL="114300" indent="0">
              <a:buNone/>
            </a:pPr>
            <a:r>
              <a:rPr lang="en-US" dirty="0" smtClean="0"/>
              <a:t>In order to access the visualization cluster, users must meet the following requirements:</a:t>
            </a:r>
          </a:p>
          <a:p>
            <a:pPr marL="114300" indent="0">
              <a:buNone/>
            </a:pPr>
            <a:endParaRPr lang="en-US" dirty="0" smtClean="0"/>
          </a:p>
          <a:p>
            <a:r>
              <a:rPr lang="en-US" dirty="0" smtClean="0"/>
              <a:t>You must have an account with CU Research Computing.</a:t>
            </a:r>
          </a:p>
          <a:p>
            <a:pPr marL="114300" indent="0">
              <a:buNone/>
            </a:pPr>
            <a:endParaRPr lang="en-US" dirty="0" smtClean="0"/>
          </a:p>
          <a:p>
            <a:r>
              <a:rPr lang="en-US" dirty="0" smtClean="0"/>
              <a:t>You must have a ‘Duo’ dual authentication account through CU Research Computing.</a:t>
            </a:r>
          </a:p>
          <a:p>
            <a:pPr marL="114300" indent="0">
              <a:buNone/>
            </a:pPr>
            <a:endParaRPr lang="en-US" dirty="0" smtClean="0"/>
          </a:p>
          <a:p>
            <a:r>
              <a:rPr lang="en-US" dirty="0" smtClean="0"/>
              <a:t>You must have access to the internet and an internet browser.</a:t>
            </a:r>
          </a:p>
          <a:p>
            <a:pPr marL="114300" indent="0">
              <a:buNone/>
            </a:pPr>
            <a:endParaRPr lang="en-US" dirty="0" smtClean="0"/>
          </a:p>
          <a:p>
            <a:r>
              <a:rPr lang="en-US" dirty="0" smtClean="0"/>
              <a:t>You must install the NICE DCV </a:t>
            </a:r>
            <a:r>
              <a:rPr lang="en-US" dirty="0" err="1" smtClean="0"/>
              <a:t>Endstation</a:t>
            </a:r>
            <a:r>
              <a:rPr lang="en-US" dirty="0" smtClean="0"/>
              <a:t> for your operating system. This can be obtained from; </a:t>
            </a:r>
          </a:p>
          <a:p>
            <a:pPr marL="114300" indent="0" algn="ctr">
              <a:buNone/>
            </a:pPr>
            <a:r>
              <a:rPr lang="en-US" dirty="0">
                <a:hlinkClick r:id="rId2"/>
              </a:rPr>
              <a:t>http://www.nice-software.com/download/nice-dcv-2016</a:t>
            </a:r>
            <a:endParaRPr lang="en-US" dirty="0"/>
          </a:p>
        </p:txBody>
      </p:sp>
      <p:sp>
        <p:nvSpPr>
          <p:cNvPr id="3" name="Title 2"/>
          <p:cNvSpPr>
            <a:spLocks noGrp="1"/>
          </p:cNvSpPr>
          <p:nvPr>
            <p:ph type="title"/>
          </p:nvPr>
        </p:nvSpPr>
        <p:spPr>
          <a:xfrm>
            <a:off x="166977" y="13249"/>
            <a:ext cx="8475424" cy="568817"/>
          </a:xfrm>
        </p:spPr>
        <p:txBody>
          <a:bodyPr/>
          <a:lstStyle/>
          <a:p>
            <a:pPr algn="l"/>
            <a:r>
              <a:rPr lang="en-US" sz="3700" b="0" dirty="0" smtClean="0">
                <a:solidFill>
                  <a:srgbClr val="FF0000"/>
                </a:solidFill>
              </a:rPr>
              <a:t>Requirements to Use </a:t>
            </a:r>
            <a:r>
              <a:rPr lang="en-US" sz="3700" b="0" dirty="0" err="1" smtClean="0">
                <a:solidFill>
                  <a:srgbClr val="FF0000"/>
                </a:solidFill>
              </a:rPr>
              <a:t>EnginFrame</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20664229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Logging into </a:t>
            </a:r>
            <a:r>
              <a:rPr lang="en-US" sz="3700" b="0" dirty="0" err="1" smtClean="0">
                <a:solidFill>
                  <a:srgbClr val="FF0000"/>
                </a:solidFill>
              </a:rPr>
              <a:t>EnginFrame</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5" y="2398553"/>
            <a:ext cx="7879742" cy="3913236"/>
          </a:xfrm>
          <a:prstGeom prst="rect">
            <a:avLst/>
          </a:prstGeom>
          <a:ln>
            <a:solidFill>
              <a:schemeClr val="tx1"/>
            </a:solidFill>
          </a:ln>
        </p:spPr>
      </p:pic>
      <p:sp>
        <p:nvSpPr>
          <p:cNvPr id="8" name="TextBox 7"/>
          <p:cNvSpPr txBox="1"/>
          <p:nvPr/>
        </p:nvSpPr>
        <p:spPr>
          <a:xfrm>
            <a:off x="159026" y="713312"/>
            <a:ext cx="8817997" cy="1477328"/>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From a </a:t>
            </a:r>
            <a:r>
              <a:rPr kumimoji="0" lang="en-US" sz="1800" b="0" i="0" u="none" strike="noStrike" kern="1200" cap="none" spc="0" normalizeH="0" baseline="0" noProof="0" dirty="0">
                <a:ln>
                  <a:noFill/>
                </a:ln>
                <a:solidFill>
                  <a:srgbClr val="2F2B20"/>
                </a:solidFill>
                <a:effectLst/>
                <a:uLnTx/>
                <a:uFillTx/>
                <a:latin typeface="Calibri"/>
                <a:ea typeface="+mn-ea"/>
                <a:cs typeface="+mn-cs"/>
              </a:rPr>
              <a:t>browser navigate to : </a:t>
            </a:r>
            <a:r>
              <a:rPr kumimoji="0" lang="en-US" sz="1800" b="0" i="0" u="none" strike="noStrike" kern="1200" cap="none" spc="0" normalizeH="0" baseline="0" noProof="0" dirty="0">
                <a:ln>
                  <a:noFill/>
                </a:ln>
                <a:solidFill>
                  <a:srgbClr val="2F2B20"/>
                </a:solidFill>
                <a:effectLst/>
                <a:uLnTx/>
                <a:uFillTx/>
                <a:latin typeface="Calibri"/>
                <a:ea typeface="+mn-ea"/>
                <a:cs typeface="+mn-cs"/>
                <a:hlinkClick r:id="rId3"/>
              </a:rPr>
              <a:t>https://</a:t>
            </a:r>
            <a:r>
              <a:rPr kumimoji="0" lang="en-US" sz="1800" b="0" i="0" u="none" strike="noStrike" kern="1200" cap="none" spc="0" normalizeH="0" baseline="0" noProof="0" dirty="0" smtClean="0">
                <a:ln>
                  <a:noFill/>
                </a:ln>
                <a:solidFill>
                  <a:srgbClr val="2F2B20"/>
                </a:solidFill>
                <a:effectLst/>
                <a:uLnTx/>
                <a:uFillTx/>
                <a:latin typeface="Calibri"/>
                <a:ea typeface="+mn-ea"/>
                <a:cs typeface="+mn-cs"/>
                <a:hlinkClick r:id="rId3"/>
              </a:rPr>
              <a:t>viz1.rc.colorado.edu/enginframe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For ‘Username’ enter:  &lt;</a:t>
            </a:r>
            <a:r>
              <a:rPr kumimoji="0" lang="en-US" sz="1800" b="0" i="1" u="none" strike="noStrike" kern="1200" cap="none" spc="0" normalizeH="0" baseline="0" noProof="0" dirty="0" err="1" smtClean="0">
                <a:ln>
                  <a:noFill/>
                </a:ln>
                <a:solidFill>
                  <a:srgbClr val="2F2B20"/>
                </a:solidFill>
                <a:effectLst/>
                <a:uLnTx/>
                <a:uFillTx/>
                <a:latin typeface="Calibri"/>
                <a:ea typeface="+mn-ea"/>
                <a:cs typeface="+mn-cs"/>
              </a:rPr>
              <a:t>Identikey</a:t>
            </a:r>
            <a:r>
              <a:rPr kumimoji="0" lang="en-US" sz="1800" b="0" i="1" u="none" strike="noStrike" kern="1200" cap="none" spc="0" normalizeH="0" baseline="0" noProof="0" dirty="0" smtClean="0">
                <a:ln>
                  <a:noFill/>
                </a:ln>
                <a:solidFill>
                  <a:srgbClr val="2F2B20"/>
                </a:solidFill>
                <a:effectLst/>
                <a:uLnTx/>
                <a:uFillTx/>
                <a:latin typeface="Calibri"/>
                <a:ea typeface="+mn-ea"/>
                <a:cs typeface="+mn-cs"/>
              </a:rPr>
              <a:t> username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&gt;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For Password enter:</a:t>
            </a:r>
            <a:r>
              <a:rPr kumimoji="0" lang="en-US" sz="1800" b="0" i="0" u="none" strike="noStrike" kern="1200" cap="none" spc="0" normalizeH="0" noProof="0" dirty="0" smtClean="0">
                <a:ln>
                  <a:noFill/>
                </a:ln>
                <a:solidFill>
                  <a:srgbClr val="2F2B20"/>
                </a:solidFill>
                <a:effectLst/>
                <a:uLnTx/>
                <a:uFillTx/>
                <a:latin typeface="Calibri"/>
                <a:ea typeface="+mn-ea"/>
                <a:cs typeface="+mn-cs"/>
              </a:rPr>
              <a:t> duo:&lt;</a:t>
            </a:r>
            <a:r>
              <a:rPr kumimoji="0" lang="en-US" sz="1800" b="0" i="1" u="none" strike="noStrike" kern="1200" cap="none" spc="0" normalizeH="0" baseline="0" noProof="0" dirty="0" err="1" smtClean="0">
                <a:ln>
                  <a:noFill/>
                </a:ln>
                <a:solidFill>
                  <a:srgbClr val="2F2B20"/>
                </a:solidFill>
                <a:effectLst/>
                <a:uLnTx/>
                <a:uFillTx/>
                <a:latin typeface="Calibri"/>
                <a:ea typeface="+mn-ea"/>
                <a:cs typeface="+mn-cs"/>
              </a:rPr>
              <a:t>Identikey</a:t>
            </a:r>
            <a:r>
              <a:rPr kumimoji="0" lang="en-US" sz="1800" b="0" i="1" u="none" strike="noStrike" kern="1200" cap="none" spc="0" normalizeH="0" baseline="0" noProof="0" dirty="0" smtClean="0">
                <a:ln>
                  <a:noFill/>
                </a:ln>
                <a:solidFill>
                  <a:srgbClr val="2F2B20"/>
                </a:solidFill>
                <a:effectLst/>
                <a:uLnTx/>
                <a:uFillTx/>
                <a:latin typeface="Calibri"/>
                <a:ea typeface="+mn-ea"/>
                <a:cs typeface="+mn-cs"/>
              </a:rPr>
              <a:t> password</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&gt;.</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Click ‘Login’ to begin Duo authentication.</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26439312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Duo Authentication</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920" y="2539549"/>
            <a:ext cx="5630208" cy="3772238"/>
          </a:xfrm>
          <a:prstGeom prst="rect">
            <a:avLst/>
          </a:prstGeom>
          <a:ln>
            <a:noFill/>
          </a:ln>
        </p:spPr>
      </p:pic>
      <p:sp>
        <p:nvSpPr>
          <p:cNvPr id="8" name="TextBox 7"/>
          <p:cNvSpPr txBox="1"/>
          <p:nvPr/>
        </p:nvSpPr>
        <p:spPr>
          <a:xfrm>
            <a:off x="159026" y="681508"/>
            <a:ext cx="8817997" cy="2031325"/>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After clicking on ‘Login’ your phone will alert you to an incoming Duo authentication.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Open your Duo app and click on ‘Request waiting. Tap to Respond…’.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Next click on ‘Approve’.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You will receive a message informing you authentication was approved and the </a:t>
            </a:r>
            <a:r>
              <a:rPr kumimoji="0" lang="en-US" sz="1800" b="0" i="0" u="none" strike="noStrike" kern="1200" cap="none" spc="0" normalizeH="0" baseline="0" noProof="0" dirty="0" err="1" smtClean="0">
                <a:ln>
                  <a:noFill/>
                </a:ln>
                <a:solidFill>
                  <a:srgbClr val="2F2B20"/>
                </a:solidFill>
                <a:effectLst/>
                <a:uLnTx/>
                <a:uFillTx/>
                <a:latin typeface="Calibri"/>
                <a:ea typeface="+mn-ea"/>
                <a:cs typeface="+mn-cs"/>
              </a:rPr>
              <a:t>EnginFrame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 VDI page will appear (see next slide).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smtClean="0">
                <a:ln>
                  <a:noFill/>
                </a:ln>
                <a:solidFill>
                  <a:srgbClr val="2F2B20"/>
                </a:solidFill>
                <a:effectLst/>
                <a:uLnTx/>
                <a:uFillTx/>
                <a:latin typeface="Calibri"/>
                <a:ea typeface="+mn-ea"/>
                <a:cs typeface="+mn-cs"/>
              </a:rPr>
              <a:t>Note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 App graphics will vary by phone type.</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30449758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Starting a Remote Desktop Session</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5" y="2398553"/>
            <a:ext cx="7879741" cy="3913236"/>
          </a:xfrm>
          <a:prstGeom prst="rect">
            <a:avLst/>
          </a:prstGeom>
          <a:ln>
            <a:solidFill>
              <a:schemeClr val="tx1"/>
            </a:solidFill>
          </a:ln>
        </p:spPr>
      </p:pic>
      <p:sp>
        <p:nvSpPr>
          <p:cNvPr id="8" name="TextBox 7"/>
          <p:cNvSpPr txBox="1"/>
          <p:nvPr/>
        </p:nvSpPr>
        <p:spPr>
          <a:xfrm>
            <a:off x="159026" y="713312"/>
            <a:ext cx="8817997" cy="923330"/>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To create a Remote Desktop click on the ‘Remote Desktop’ link under ‘Interactive Services’.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03030845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817997" cy="568817"/>
          </a:xfrm>
        </p:spPr>
        <p:txBody>
          <a:bodyPr/>
          <a:lstStyle/>
          <a:p>
            <a:pPr algn="l"/>
            <a:r>
              <a:rPr lang="en-US" sz="3700" b="0" dirty="0" smtClean="0">
                <a:solidFill>
                  <a:srgbClr val="FF0000"/>
                </a:solidFill>
              </a:rPr>
              <a:t>Connecting to a Remote Desktop Session</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5" y="2398553"/>
            <a:ext cx="7879741" cy="3913235"/>
          </a:xfrm>
          <a:prstGeom prst="rect">
            <a:avLst/>
          </a:prstGeom>
          <a:ln>
            <a:solidFill>
              <a:schemeClr val="tx1"/>
            </a:solidFill>
          </a:ln>
        </p:spPr>
      </p:pic>
      <p:sp>
        <p:nvSpPr>
          <p:cNvPr id="8" name="TextBox 7"/>
          <p:cNvSpPr txBox="1"/>
          <p:nvPr/>
        </p:nvSpPr>
        <p:spPr>
          <a:xfrm>
            <a:off x="159026" y="713312"/>
            <a:ext cx="8817997" cy="1754326"/>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You will be in a ‘Pending’ status state as you wait for the job scheduler, SLURM, to start a new job on the visualization cluster.</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Once a job has started the remote desktop will start and launch your VNC Linux Remote Desktop.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A  thumbnail of the remote desktop </a:t>
            </a:r>
            <a:r>
              <a:rPr kumimoji="0" lang="en-US" sz="1800" b="0" i="0" u="none" strike="noStrike" kern="1200" cap="none" spc="0" normalizeH="0" baseline="0" noProof="0" dirty="0">
                <a:ln>
                  <a:noFill/>
                </a:ln>
                <a:solidFill>
                  <a:srgbClr val="2F2B20"/>
                </a:solidFill>
                <a:effectLst/>
                <a:uLnTx/>
                <a:uFillTx/>
                <a:latin typeface="Calibri"/>
                <a:ea typeface="+mn-ea"/>
                <a:cs typeface="+mn-cs"/>
              </a:rPr>
              <a:t>will be displayed in the Sessions browser</a:t>
            </a:r>
            <a:endParaRPr kumimoji="0" lang="en-US" sz="1800" b="0" i="0" u="none" strike="noStrike" kern="1200" cap="none" spc="0" normalizeH="0" baseline="0" noProof="0" dirty="0" smtClean="0">
              <a:ln>
                <a:noFill/>
              </a:ln>
              <a:solidFill>
                <a:srgbClr val="2F2B20"/>
              </a:solidFill>
              <a:effectLst/>
              <a:uLnTx/>
              <a:uFillTx/>
              <a:latin typeface="Calibri"/>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23349019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Creating Multiple Concurrent Sessions</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6" y="2398553"/>
            <a:ext cx="7879739" cy="3913235"/>
          </a:xfrm>
          <a:prstGeom prst="rect">
            <a:avLst/>
          </a:prstGeom>
          <a:ln>
            <a:solidFill>
              <a:schemeClr val="tx1"/>
            </a:solidFill>
          </a:ln>
        </p:spPr>
      </p:pic>
      <p:sp>
        <p:nvSpPr>
          <p:cNvPr id="8" name="TextBox 7"/>
          <p:cNvSpPr txBox="1"/>
          <p:nvPr/>
        </p:nvSpPr>
        <p:spPr>
          <a:xfrm>
            <a:off x="159026" y="713312"/>
            <a:ext cx="8817997" cy="1200329"/>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By clicking on your ‘Remote Desktop’ in the Sessions browser you can duplicate your ‘Remote Desktop’ session.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Changes you make in one Remote Desktop is reflected in the duplicate session(s).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6100796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702" y="2537391"/>
            <a:ext cx="8191532" cy="1143000"/>
          </a:xfrm>
        </p:spPr>
        <p:txBody>
          <a:bodyPr/>
          <a:lstStyle/>
          <a:p>
            <a:pPr algn="ctr"/>
            <a:r>
              <a:rPr lang="en-US" dirty="0" smtClean="0"/>
              <a:t>Resource Description</a:t>
            </a:r>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4</a:t>
            </a:fld>
            <a:endParaRPr lang="en-US" dirty="0"/>
          </a:p>
        </p:txBody>
      </p:sp>
    </p:spTree>
    <p:extLst>
      <p:ext uri="{BB962C8B-B14F-4D97-AF65-F5344CB8AC3E}">
        <p14:creationId xmlns:p14="http://schemas.microsoft.com/office/powerpoint/2010/main" val="11092638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Creating Multiple Separate Sessions</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6" y="2398553"/>
            <a:ext cx="7879739" cy="3913234"/>
          </a:xfrm>
          <a:prstGeom prst="rect">
            <a:avLst/>
          </a:prstGeom>
          <a:ln>
            <a:solidFill>
              <a:schemeClr val="tx1"/>
            </a:solidFill>
          </a:ln>
        </p:spPr>
      </p:pic>
      <p:sp>
        <p:nvSpPr>
          <p:cNvPr id="8" name="TextBox 7"/>
          <p:cNvSpPr txBox="1"/>
          <p:nvPr/>
        </p:nvSpPr>
        <p:spPr>
          <a:xfrm>
            <a:off x="159026" y="713312"/>
            <a:ext cx="8817997" cy="1200329"/>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By clicking on your ‘Remote Desktop’ under ‘Interactive Services’ you can create a new, separate ‘Remote Desktop’ session.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Changes you make in one Remote Desktop are NOT reflected in the new session(s).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6776272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Session Details</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7" y="2398553"/>
            <a:ext cx="7879737" cy="3913234"/>
          </a:xfrm>
          <a:prstGeom prst="rect">
            <a:avLst/>
          </a:prstGeom>
          <a:ln>
            <a:solidFill>
              <a:schemeClr val="tx1"/>
            </a:solidFill>
          </a:ln>
        </p:spPr>
      </p:pic>
      <p:sp>
        <p:nvSpPr>
          <p:cNvPr id="8" name="TextBox 7"/>
          <p:cNvSpPr txBox="1"/>
          <p:nvPr/>
        </p:nvSpPr>
        <p:spPr>
          <a:xfrm>
            <a:off x="159026" y="713312"/>
            <a:ext cx="8817997" cy="2031325"/>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Clicking on the arrow next to your ‘Remote Desktop’ will open a hotkey menu.</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Selecting ‘View Details’ will send you to the ‘View Details’ page.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The ‘View Detail’ hotkey menu and browser page allows you to ‘Connect’, ‘Close’, ‘Rename’, ‘Share’, ‘View’ logs, and ‘Refresh’ your remote desktop session(s).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You can return to the Sessions browser by clicking on ‘Sessions’ under the ‘Monitor’  service.</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208949017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Renaming Sessions</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7" y="2398553"/>
            <a:ext cx="7879737" cy="3913233"/>
          </a:xfrm>
          <a:prstGeom prst="rect">
            <a:avLst/>
          </a:prstGeom>
          <a:ln>
            <a:solidFill>
              <a:schemeClr val="tx1"/>
            </a:solidFill>
          </a:ln>
        </p:spPr>
      </p:pic>
      <p:sp>
        <p:nvSpPr>
          <p:cNvPr id="8" name="TextBox 7"/>
          <p:cNvSpPr txBox="1"/>
          <p:nvPr/>
        </p:nvSpPr>
        <p:spPr>
          <a:xfrm>
            <a:off x="159026" y="713312"/>
            <a:ext cx="8817997" cy="923330"/>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Renaming allows you to change the name of your session so if you have multiple sessions and/or sharing your work with others they an be easily identified.</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26130864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View Logs</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8" y="2398553"/>
            <a:ext cx="7879735" cy="3913233"/>
          </a:xfrm>
          <a:prstGeom prst="rect">
            <a:avLst/>
          </a:prstGeom>
          <a:ln>
            <a:solidFill>
              <a:schemeClr val="tx1"/>
            </a:solidFill>
          </a:ln>
        </p:spPr>
      </p:pic>
      <p:sp>
        <p:nvSpPr>
          <p:cNvPr id="8" name="TextBox 7"/>
          <p:cNvSpPr txBox="1"/>
          <p:nvPr/>
        </p:nvSpPr>
        <p:spPr>
          <a:xfrm>
            <a:off x="159026" y="713312"/>
            <a:ext cx="8817997" cy="1477328"/>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The ‘View Log’ and ‘Sessions Debug Info’ selections allow you to look at some of the various logs that </a:t>
            </a:r>
            <a:r>
              <a:rPr kumimoji="0" lang="en-US" sz="1800" b="0" i="0" u="none" strike="noStrike" kern="1200" cap="none" spc="0" normalizeH="0" baseline="0" noProof="0" dirty="0" err="1" smtClean="0">
                <a:ln>
                  <a:noFill/>
                </a:ln>
                <a:solidFill>
                  <a:srgbClr val="2F2B20"/>
                </a:solidFill>
                <a:effectLst/>
                <a:uLnTx/>
                <a:uFillTx/>
                <a:latin typeface="Calibri"/>
                <a:ea typeface="+mn-ea"/>
                <a:cs typeface="+mn-cs"/>
              </a:rPr>
              <a:t>EnginFrame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 generates.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If </a:t>
            </a:r>
            <a:r>
              <a:rPr kumimoji="0" lang="en-US" sz="1800" b="0" i="0" u="none" strike="noStrike" kern="1200" cap="none" spc="0" normalizeH="0" baseline="0" noProof="0" dirty="0">
                <a:ln>
                  <a:noFill/>
                </a:ln>
                <a:solidFill>
                  <a:srgbClr val="2F2B20"/>
                </a:solidFill>
                <a:effectLst/>
                <a:uLnTx/>
                <a:uFillTx/>
                <a:latin typeface="Calibri"/>
                <a:ea typeface="+mn-ea"/>
                <a:cs typeface="+mn-cs"/>
              </a:rPr>
              <a:t>y</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ou run into problems with your sessions and you need to submit a ticket to                  </a:t>
            </a:r>
            <a:r>
              <a:rPr kumimoji="0" lang="en-US" sz="1800" b="0" i="0" u="none" strike="noStrike" kern="1200" cap="none" spc="0" normalizeH="0" baseline="0" noProof="0" dirty="0" smtClean="0">
                <a:ln>
                  <a:noFill/>
                </a:ln>
                <a:solidFill>
                  <a:srgbClr val="2F2B20"/>
                </a:solidFill>
                <a:effectLst/>
                <a:uLnTx/>
                <a:uFillTx/>
                <a:latin typeface="Calibri"/>
                <a:ea typeface="+mn-ea"/>
                <a:cs typeface="+mn-cs"/>
                <a:hlinkClick r:id="rId3"/>
              </a:rPr>
              <a:t>rc-help@colorado.edu</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 you may be asked to provide some of this information to help resolve your issues.</a:t>
            </a: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21027117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Closing a Session</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718" y="2398553"/>
            <a:ext cx="7879735" cy="3913232"/>
          </a:xfrm>
          <a:prstGeom prst="rect">
            <a:avLst/>
          </a:prstGeom>
          <a:ln>
            <a:solidFill>
              <a:schemeClr val="tx1"/>
            </a:solidFill>
          </a:ln>
        </p:spPr>
      </p:pic>
      <p:sp>
        <p:nvSpPr>
          <p:cNvPr id="8" name="TextBox 7"/>
          <p:cNvSpPr txBox="1"/>
          <p:nvPr/>
        </p:nvSpPr>
        <p:spPr>
          <a:xfrm>
            <a:off x="159026" y="713312"/>
            <a:ext cx="8817997" cy="1200329"/>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You can close a session by clicking on ‘Close’ or clicking the ‘X’ button at the top right of a the sessions thumbnail image.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Alternatively, to close one or more sessions at once from the Sessions browser, click on the ‘List’ view icon, choose which session(s) you desire to close and click on ‘Close’.</a:t>
            </a: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41698848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smtClean="0"/>
              <a:t>Any remote desktop session you create will be available for a maximum of 24 hours.</a:t>
            </a:r>
          </a:p>
          <a:p>
            <a:r>
              <a:rPr lang="en-US" dirty="0" smtClean="0"/>
              <a:t>During that 24 hour lifetime your session resides fully on the visualization cluster. Thus;</a:t>
            </a:r>
          </a:p>
          <a:p>
            <a:pPr lvl="1"/>
            <a:r>
              <a:rPr lang="en-US" dirty="0" smtClean="0"/>
              <a:t>If you close your browser tab or even the browser itself, you can open a new browser/browser tab, log back into </a:t>
            </a:r>
            <a:r>
              <a:rPr lang="en-US" dirty="0" err="1" smtClean="0"/>
              <a:t>EnginFrame</a:t>
            </a:r>
            <a:r>
              <a:rPr lang="en-US" dirty="0" smtClean="0"/>
              <a:t> and reconnect to your session(s).</a:t>
            </a:r>
          </a:p>
          <a:p>
            <a:pPr lvl="1"/>
            <a:r>
              <a:rPr lang="en-US" dirty="0"/>
              <a:t>If you </a:t>
            </a:r>
            <a:r>
              <a:rPr lang="en-US" dirty="0" smtClean="0"/>
              <a:t>turn of your machine off or loose power to it </a:t>
            </a:r>
            <a:r>
              <a:rPr lang="en-US" dirty="0"/>
              <a:t>you can </a:t>
            </a:r>
            <a:r>
              <a:rPr lang="en-US" dirty="0" smtClean="0"/>
              <a:t>restart it, log </a:t>
            </a:r>
            <a:r>
              <a:rPr lang="en-US" dirty="0"/>
              <a:t>back into </a:t>
            </a:r>
            <a:r>
              <a:rPr lang="en-US" dirty="0" err="1" smtClean="0"/>
              <a:t>EnginFrame</a:t>
            </a:r>
            <a:r>
              <a:rPr lang="en-US" dirty="0" smtClean="0"/>
              <a:t>, </a:t>
            </a:r>
            <a:r>
              <a:rPr lang="en-US" dirty="0"/>
              <a:t>and reconnect to </a:t>
            </a:r>
            <a:r>
              <a:rPr lang="en-US" dirty="0" smtClean="0"/>
              <a:t>your </a:t>
            </a:r>
            <a:r>
              <a:rPr lang="en-US" dirty="0"/>
              <a:t>session(s</a:t>
            </a:r>
            <a:r>
              <a:rPr lang="en-US" dirty="0" smtClean="0"/>
              <a:t>).</a:t>
            </a:r>
          </a:p>
          <a:p>
            <a:pPr lvl="1"/>
            <a:r>
              <a:rPr lang="en-US" dirty="0" smtClean="0"/>
              <a:t>After 24 hours you will loose anything not saved either by you or  by an application specific backup file system.</a:t>
            </a:r>
          </a:p>
          <a:p>
            <a:pPr lvl="1"/>
            <a:r>
              <a:rPr lang="en-US" dirty="0" smtClean="0"/>
              <a:t>If the visualization cluster looses power or if SLURM issues arise you may loose your session and any work not saved will be lost.</a:t>
            </a:r>
            <a:endParaRPr lang="en-US" dirty="0"/>
          </a:p>
          <a:p>
            <a:pPr marL="114300" indent="0">
              <a:buNone/>
            </a:pPr>
            <a:endParaRPr lang="en-US" dirty="0"/>
          </a:p>
        </p:txBody>
      </p:sp>
      <p:sp>
        <p:nvSpPr>
          <p:cNvPr id="3" name="Title 2"/>
          <p:cNvSpPr>
            <a:spLocks noGrp="1"/>
          </p:cNvSpPr>
          <p:nvPr>
            <p:ph type="title"/>
          </p:nvPr>
        </p:nvSpPr>
        <p:spPr>
          <a:xfrm>
            <a:off x="192947" y="13249"/>
            <a:ext cx="8449454" cy="568817"/>
          </a:xfrm>
        </p:spPr>
        <p:txBody>
          <a:bodyPr/>
          <a:lstStyle/>
          <a:p>
            <a:pPr algn="l"/>
            <a:r>
              <a:rPr lang="en-US" sz="3700" b="0" dirty="0" smtClean="0">
                <a:solidFill>
                  <a:srgbClr val="FF0000"/>
                </a:solidFill>
              </a:rPr>
              <a:t>Session Lifetime</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spTree>
    <p:extLst>
      <p:ext uri="{BB962C8B-B14F-4D97-AF65-F5344CB8AC3E}">
        <p14:creationId xmlns:p14="http://schemas.microsoft.com/office/powerpoint/2010/main" val="187937304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The Remote Desktop</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6138" y="2190640"/>
            <a:ext cx="6280994" cy="4121146"/>
          </a:xfrm>
          <a:prstGeom prst="rect">
            <a:avLst/>
          </a:prstGeom>
          <a:ln>
            <a:solidFill>
              <a:schemeClr val="tx1"/>
            </a:solidFill>
          </a:ln>
        </p:spPr>
      </p:pic>
      <p:sp>
        <p:nvSpPr>
          <p:cNvPr id="8" name="TextBox 7"/>
          <p:cNvSpPr txBox="1"/>
          <p:nvPr/>
        </p:nvSpPr>
        <p:spPr>
          <a:xfrm>
            <a:off x="159026" y="713312"/>
            <a:ext cx="8817997" cy="1200329"/>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When your Remote Desktop starts you will have a new DCV desktop running </a:t>
            </a:r>
            <a:r>
              <a:rPr kumimoji="0" lang="en-US" sz="1800" b="0" i="0" u="none" strike="noStrike" kern="1200" cap="none" spc="0" normalizeH="0" baseline="0" noProof="0" dirty="0" err="1" smtClean="0">
                <a:ln>
                  <a:noFill/>
                </a:ln>
                <a:solidFill>
                  <a:srgbClr val="2F2B20"/>
                </a:solidFill>
                <a:effectLst/>
                <a:uLnTx/>
                <a:uFillTx/>
                <a:latin typeface="Calibri"/>
                <a:ea typeface="+mn-ea"/>
                <a:cs typeface="+mn-cs"/>
              </a:rPr>
              <a:t>Redhat</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 Linux with a slim Gnome desktop. </a:t>
            </a: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You will automatically be set to your default CURC home directory running what ever environment you have set up.</a:t>
            </a: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43320320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18114" y="13249"/>
            <a:ext cx="8424287" cy="568817"/>
          </a:xfrm>
        </p:spPr>
        <p:txBody>
          <a:bodyPr/>
          <a:lstStyle/>
          <a:p>
            <a:pPr algn="l"/>
            <a:r>
              <a:rPr lang="en-US" sz="3700" b="0" dirty="0" smtClean="0">
                <a:solidFill>
                  <a:srgbClr val="FF0000"/>
                </a:solidFill>
              </a:rPr>
              <a:t>Running a Visualization Application</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sp>
        <p:nvSpPr>
          <p:cNvPr id="8" name="TextBox 7"/>
          <p:cNvSpPr txBox="1"/>
          <p:nvPr/>
        </p:nvSpPr>
        <p:spPr>
          <a:xfrm>
            <a:off x="159026" y="713312"/>
            <a:ext cx="8817997" cy="4247317"/>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To run a visualization application on the visualization cluster you may use either the ones installed on Janus (or Summit in a few months) by loading the appropriate module and then launching it.</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smtClean="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It is important to note that only the new LMOD module system will be accessible from the visualization cluster. If you already have an account on Janus then you just need to open a terminal window, making sure you are in your home directory, and typing;</a:t>
            </a:r>
          </a:p>
          <a:p>
            <a:pPr marL="914400" marR="0" lvl="2"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touch </a:t>
            </a:r>
            <a:r>
              <a:rPr kumimoji="0" lang="en-US" sz="1800" b="0" i="0" u="none" strike="noStrike" kern="1200" cap="none" spc="0" normalizeH="0" baseline="0" noProof="0" dirty="0">
                <a:ln>
                  <a:noFill/>
                </a:ln>
                <a:solidFill>
                  <a:srgbClr val="2F2B20"/>
                </a:solidFill>
                <a:effectLst/>
                <a:uLnTx/>
                <a:uFillTx/>
                <a:latin typeface="Calibri"/>
                <a:ea typeface="+mn-ea"/>
                <a:cs typeface="+mn-cs"/>
              </a:rPr>
              <a:t>~/.</a:t>
            </a:r>
            <a:r>
              <a:rPr kumimoji="0" lang="en-US" sz="1800" b="0" i="0" u="none" strike="noStrike" kern="1200" cap="none" spc="0" normalizeH="0" baseline="0" noProof="0" dirty="0" err="1" smtClean="0">
                <a:ln>
                  <a:noFill/>
                </a:ln>
                <a:solidFill>
                  <a:srgbClr val="2F2B20"/>
                </a:solidFill>
                <a:effectLst/>
                <a:uLnTx/>
                <a:uFillTx/>
                <a:latin typeface="Calibri"/>
                <a:ea typeface="+mn-ea"/>
                <a:cs typeface="+mn-cs"/>
              </a:rPr>
              <a:t>lmodrc.lua</a:t>
            </a: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a:p>
            <a:pPr marL="457200" marR="0" lvl="1"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Next restart your terminal session and you will now be setup to access LMOD modules.</a:t>
            </a:r>
          </a:p>
          <a:p>
            <a:pPr marL="457200" marR="0" lvl="1"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If you have your own visualization application installed on Janus (or Summit) you can just start it as defined by how you setup your installation of the application.</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smtClean="0">
              <a:ln>
                <a:noFill/>
              </a:ln>
              <a:solidFill>
                <a:srgbClr val="2F2B20"/>
              </a:solidFill>
              <a:effectLst/>
              <a:uLnTx/>
              <a:uFillTx/>
              <a:latin typeface="Calibri"/>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smtClean="0">
              <a:ln>
                <a:noFill/>
              </a:ln>
              <a:solidFill>
                <a:srgbClr val="2F2B20"/>
              </a:solidFill>
              <a:effectLst/>
              <a:uLnTx/>
              <a:uFillTx/>
              <a:latin typeface="Calibri"/>
              <a:ea typeface="+mn-ea"/>
              <a:cs typeface="+mn-cs"/>
            </a:endParaRP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166966487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9026" y="13249"/>
            <a:ext cx="8483375" cy="568817"/>
          </a:xfrm>
        </p:spPr>
        <p:txBody>
          <a:bodyPr/>
          <a:lstStyle/>
          <a:p>
            <a:pPr algn="l"/>
            <a:r>
              <a:rPr lang="en-US" sz="3700" b="0" dirty="0" smtClean="0">
                <a:solidFill>
                  <a:srgbClr val="FF0000"/>
                </a:solidFill>
              </a:rPr>
              <a:t>Running a Visualization Application</a:t>
            </a:r>
            <a:endParaRPr lang="en-US" sz="3700" b="0" dirty="0">
              <a:solidFill>
                <a:srgbClr val="FF0000"/>
              </a:solidFill>
            </a:endParaRPr>
          </a:p>
        </p:txBody>
      </p:sp>
      <p:sp>
        <p:nvSpPr>
          <p:cNvPr id="5" name="Slide Number Placeholder 4"/>
          <p:cNvSpPr>
            <a:spLocks noGrp="1"/>
          </p:cNvSpPr>
          <p:nvPr>
            <p:ph type="sldNum" sz="quarter" idx="4294967295"/>
          </p:nvPr>
        </p:nvSpPr>
        <p:spPr>
          <a:xfrm>
            <a:off x="7633707" y="6400800"/>
            <a:ext cx="443493" cy="457200"/>
          </a:xfrm>
          <a:prstGeom prst="rect">
            <a:avLst/>
          </a:prstGeo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03C4FAC-57D0-A544-B142-C1BC96C119B3}" type="slidenum">
              <a:rPr kumimoji="0" lang="en-US" sz="1200" b="0" i="0" u="none" strike="noStrike" kern="1200" cap="none" spc="0" normalizeH="0" baseline="0" noProof="0" smtClean="0">
                <a:ln>
                  <a:noFill/>
                </a:ln>
                <a:solidFill>
                  <a:srgbClr val="2F2B20"/>
                </a:solidFill>
                <a:effectLst/>
                <a:uLnTx/>
                <a:uFillTx/>
                <a:latin typeface="Calibri" panose="020F0502020204030204" pitchFamily="34" charset="0"/>
                <a:ea typeface="+mn-ea"/>
              </a:rPr>
              <a:pPr marL="0" marR="0" lvl="0" indent="0" algn="r" defTabSz="4572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srgbClr val="2F2B20"/>
              </a:solidFill>
              <a:effectLst/>
              <a:uLnTx/>
              <a:uFillTx/>
              <a:latin typeface="Calibri" panose="020F0502020204030204" pitchFamily="34" charset="0"/>
              <a:ea typeface="+mn-ea"/>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6138" y="2190640"/>
            <a:ext cx="6280993" cy="4121145"/>
          </a:xfrm>
          <a:prstGeom prst="rect">
            <a:avLst/>
          </a:prstGeom>
        </p:spPr>
      </p:pic>
      <p:sp>
        <p:nvSpPr>
          <p:cNvPr id="8" name="TextBox 7"/>
          <p:cNvSpPr txBox="1"/>
          <p:nvPr/>
        </p:nvSpPr>
        <p:spPr>
          <a:xfrm>
            <a:off x="159026" y="713312"/>
            <a:ext cx="8817997" cy="1477328"/>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To start a visualization application (e.g. Visit), open a terminal window and type the following commands.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ml &lt;</a:t>
            </a:r>
            <a:r>
              <a:rPr kumimoji="0" lang="en-US" sz="1800" b="0" i="1" u="none" strike="noStrike" kern="1200" cap="none" spc="0" normalizeH="0" baseline="0" noProof="0" dirty="0" smtClean="0">
                <a:ln>
                  <a:noFill/>
                </a:ln>
                <a:solidFill>
                  <a:srgbClr val="2F2B20"/>
                </a:solidFill>
                <a:effectLst/>
                <a:uLnTx/>
                <a:uFillTx/>
                <a:latin typeface="Calibri"/>
                <a:ea typeface="+mn-ea"/>
                <a:cs typeface="+mn-cs"/>
              </a:rPr>
              <a:t>name of module</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&gt; where ml is LMOD’s shorthand for module load.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&lt;</a:t>
            </a:r>
            <a:r>
              <a:rPr kumimoji="0" lang="en-US" sz="1800" b="0" i="1" u="none" strike="noStrike" kern="1200" cap="none" spc="0" normalizeH="0" baseline="0" noProof="0" dirty="0" smtClean="0">
                <a:ln>
                  <a:noFill/>
                </a:ln>
                <a:solidFill>
                  <a:srgbClr val="2F2B20"/>
                </a:solidFill>
                <a:effectLst/>
                <a:uLnTx/>
                <a:uFillTx/>
                <a:latin typeface="Calibri"/>
                <a:ea typeface="+mn-ea"/>
                <a:cs typeface="+mn-cs"/>
              </a:rPr>
              <a:t>name of application to run</a:t>
            </a:r>
            <a:r>
              <a:rPr kumimoji="0" lang="en-US" sz="1800" b="0" i="0" u="none" strike="noStrike" kern="1200" cap="none" spc="0" normalizeH="0" baseline="0" noProof="0" dirty="0" smtClean="0">
                <a:ln>
                  <a:noFill/>
                </a:ln>
                <a:solidFill>
                  <a:srgbClr val="2F2B20"/>
                </a:solidFill>
                <a:effectLst/>
                <a:uLnTx/>
                <a:uFillTx/>
                <a:latin typeface="Calibri"/>
                <a:ea typeface="+mn-ea"/>
                <a:cs typeface="+mn-cs"/>
              </a:rPr>
              <a:t>&gt;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2F2B20"/>
              </a:solidFill>
              <a:effectLst/>
              <a:uLnTx/>
              <a:uFillTx/>
              <a:latin typeface="Calibri"/>
              <a:ea typeface="+mn-ea"/>
              <a:cs typeface="+mn-cs"/>
            </a:endParaRPr>
          </a:p>
        </p:txBody>
      </p:sp>
    </p:spTree>
    <p:extLst>
      <p:ext uri="{BB962C8B-B14F-4D97-AF65-F5344CB8AC3E}">
        <p14:creationId xmlns:p14="http://schemas.microsoft.com/office/powerpoint/2010/main" val="88875558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NICE is and What it isn’t</a:t>
            </a:r>
            <a:endParaRPr lang="en-US" dirty="0"/>
          </a:p>
        </p:txBody>
      </p:sp>
      <p:sp>
        <p:nvSpPr>
          <p:cNvPr id="3" name="Content Placeholder 2"/>
          <p:cNvSpPr>
            <a:spLocks noGrp="1"/>
          </p:cNvSpPr>
          <p:nvPr>
            <p:ph idx="1"/>
          </p:nvPr>
        </p:nvSpPr>
        <p:spPr/>
        <p:txBody>
          <a:bodyPr/>
          <a:lstStyle/>
          <a:p>
            <a:r>
              <a:rPr lang="en-US" dirty="0" smtClean="0"/>
              <a:t>It is:</a:t>
            </a:r>
          </a:p>
          <a:p>
            <a:pPr lvl="1"/>
            <a:r>
              <a:rPr lang="en-US" dirty="0" smtClean="0"/>
              <a:t>A place to visualize data easily without knowing how to run jobs on a supercomputer.</a:t>
            </a:r>
          </a:p>
          <a:p>
            <a:pPr lvl="1"/>
            <a:r>
              <a:rPr lang="en-US" dirty="0" smtClean="0"/>
              <a:t>Faster and easier than x-tunneling.</a:t>
            </a:r>
          </a:p>
          <a:p>
            <a:pPr lvl="1"/>
            <a:r>
              <a:rPr lang="en-US" dirty="0" smtClean="0"/>
              <a:t>Easy to work with data because your data is next to you.</a:t>
            </a:r>
          </a:p>
          <a:p>
            <a:pPr lvl="1"/>
            <a:r>
              <a:rPr lang="en-US" dirty="0" smtClean="0"/>
              <a:t>Provides a collaborative working environment.</a:t>
            </a:r>
          </a:p>
          <a:p>
            <a:pPr lvl="1"/>
            <a:r>
              <a:rPr lang="en-US" dirty="0" smtClean="0"/>
              <a:t>It’s one component of several parts of the Analytics Hub.</a:t>
            </a:r>
          </a:p>
          <a:p>
            <a:pPr lvl="1"/>
            <a:endParaRPr lang="en-US" dirty="0"/>
          </a:p>
          <a:p>
            <a:r>
              <a:rPr lang="en-US" dirty="0" smtClean="0"/>
              <a:t>What it isn’t:</a:t>
            </a:r>
          </a:p>
          <a:p>
            <a:pPr lvl="1"/>
            <a:r>
              <a:rPr lang="en-US" dirty="0" smtClean="0"/>
              <a:t>A place where plots are magically created</a:t>
            </a:r>
          </a:p>
          <a:p>
            <a:pPr lvl="2"/>
            <a:r>
              <a:rPr lang="en-US" sz="2200" dirty="0" smtClean="0"/>
              <a:t>You still need to know your software!</a:t>
            </a:r>
            <a:endParaRPr lang="en-US" sz="2200" dirty="0"/>
          </a:p>
        </p:txBody>
      </p:sp>
      <p:sp>
        <p:nvSpPr>
          <p:cNvPr id="5" name="Slide Number Placeholder 4"/>
          <p:cNvSpPr>
            <a:spLocks noGrp="1"/>
          </p:cNvSpPr>
          <p:nvPr>
            <p:ph type="sldNum" sz="quarter" idx="4"/>
          </p:nvPr>
        </p:nvSpPr>
        <p:spPr/>
        <p:txBody>
          <a:bodyPr/>
          <a:lstStyle/>
          <a:p>
            <a:fld id="{249E94F7-107C-CE46-8C56-9CACFF99CD93}" type="slidenum">
              <a:rPr lang="en-US" smtClean="0"/>
              <a:pPr/>
              <a:t>49</a:t>
            </a:fld>
            <a:endParaRPr lang="en-US" dirty="0"/>
          </a:p>
        </p:txBody>
      </p:sp>
    </p:spTree>
    <p:extLst>
      <p:ext uri="{BB962C8B-B14F-4D97-AF65-F5344CB8AC3E}">
        <p14:creationId xmlns:p14="http://schemas.microsoft.com/office/powerpoint/2010/main" val="8389189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5276" y="274638"/>
            <a:ext cx="4114800" cy="1143000"/>
          </a:xfrm>
        </p:spPr>
        <p:txBody>
          <a:bodyPr/>
          <a:lstStyle/>
          <a:p>
            <a:pPr algn="ctr"/>
            <a:r>
              <a:rPr lang="en-US" dirty="0" smtClean="0"/>
              <a:t>Overarching Issue</a:t>
            </a:r>
            <a:endParaRPr lang="en-US" dirty="0"/>
          </a:p>
        </p:txBody>
      </p:sp>
      <p:sp>
        <p:nvSpPr>
          <p:cNvPr id="3" name="Content Placeholder 2"/>
          <p:cNvSpPr>
            <a:spLocks noGrp="1"/>
          </p:cNvSpPr>
          <p:nvPr>
            <p:ph idx="1"/>
          </p:nvPr>
        </p:nvSpPr>
        <p:spPr>
          <a:xfrm>
            <a:off x="219075" y="1876425"/>
            <a:ext cx="4191002" cy="4419600"/>
          </a:xfrm>
        </p:spPr>
        <p:txBody>
          <a:bodyPr/>
          <a:lstStyle/>
          <a:p>
            <a:r>
              <a:rPr lang="en-US" dirty="0" smtClean="0"/>
              <a:t>Research scientists solve science problems</a:t>
            </a:r>
          </a:p>
          <a:p>
            <a:r>
              <a:rPr lang="en-US" dirty="0" smtClean="0"/>
              <a:t>Must work on technical problems</a:t>
            </a:r>
          </a:p>
          <a:p>
            <a:pPr lvl="1"/>
            <a:r>
              <a:rPr lang="en-US" dirty="0" smtClean="0"/>
              <a:t>Data formats, transfer, integration</a:t>
            </a:r>
          </a:p>
          <a:p>
            <a:pPr lvl="1"/>
            <a:r>
              <a:rPr lang="en-US" dirty="0" smtClean="0"/>
              <a:t>Programming</a:t>
            </a:r>
            <a:endParaRPr lang="en-US" dirty="0"/>
          </a:p>
          <a:p>
            <a:pPr lvl="1"/>
            <a:r>
              <a:rPr lang="en-US" dirty="0" smtClean="0"/>
              <a:t>Data mining, data visualization</a:t>
            </a:r>
          </a:p>
          <a:p>
            <a:r>
              <a:rPr lang="en-US" dirty="0" smtClean="0"/>
              <a:t>Lack of training</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3651250"/>
            <a:ext cx="4572000" cy="320675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6600" y="0"/>
            <a:ext cx="4597400" cy="3651250"/>
          </a:xfrm>
          <a:prstGeom prst="rect">
            <a:avLst/>
          </a:prstGeom>
        </p:spPr>
      </p:pic>
    </p:spTree>
    <p:extLst>
      <p:ext uri="{BB962C8B-B14F-4D97-AF65-F5344CB8AC3E}">
        <p14:creationId xmlns:p14="http://schemas.microsoft.com/office/powerpoint/2010/main" val="155165924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Help</a:t>
            </a:r>
            <a:endParaRPr lang="en-US" dirty="0"/>
          </a:p>
        </p:txBody>
      </p:sp>
      <p:sp>
        <p:nvSpPr>
          <p:cNvPr id="3" name="Content Placeholder 2"/>
          <p:cNvSpPr>
            <a:spLocks noGrp="1"/>
          </p:cNvSpPr>
          <p:nvPr>
            <p:ph idx="1"/>
          </p:nvPr>
        </p:nvSpPr>
        <p:spPr>
          <a:xfrm>
            <a:off x="249382" y="1417638"/>
            <a:ext cx="4740100" cy="4688490"/>
          </a:xfrm>
        </p:spPr>
        <p:txBody>
          <a:bodyPr>
            <a:normAutofit/>
          </a:bodyPr>
          <a:lstStyle/>
          <a:p>
            <a:r>
              <a:rPr lang="en-US" dirty="0" smtClean="0"/>
              <a:t>Come to us with questions on:</a:t>
            </a:r>
          </a:p>
          <a:p>
            <a:pPr lvl="1"/>
            <a:r>
              <a:rPr lang="en-US" dirty="0" smtClean="0"/>
              <a:t>I need help with my script!</a:t>
            </a:r>
          </a:p>
          <a:p>
            <a:pPr lvl="1"/>
            <a:r>
              <a:rPr lang="en-US" dirty="0" smtClean="0"/>
              <a:t>My script is running too slow…can it go faster?</a:t>
            </a:r>
          </a:p>
          <a:p>
            <a:pPr lvl="1"/>
            <a:r>
              <a:rPr lang="en-US" dirty="0" smtClean="0"/>
              <a:t>I need to code a task, but don’t know how</a:t>
            </a:r>
          </a:p>
          <a:p>
            <a:pPr lvl="1"/>
            <a:r>
              <a:rPr lang="en-US" dirty="0" smtClean="0"/>
              <a:t>Can you make my visualization better?</a:t>
            </a:r>
          </a:p>
          <a:p>
            <a:pPr lvl="1"/>
            <a:r>
              <a:rPr lang="en-US" dirty="0" smtClean="0"/>
              <a:t>How do I access this resource?</a:t>
            </a:r>
          </a:p>
          <a:p>
            <a:pPr lvl="1"/>
            <a:r>
              <a:rPr lang="en-US" dirty="0" smtClean="0"/>
              <a:t>…</a:t>
            </a:r>
          </a:p>
          <a:p>
            <a:r>
              <a:rPr lang="en-US" dirty="0" smtClean="0"/>
              <a:t>When in doubt, ask!</a:t>
            </a:r>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50</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4539516" y="1115994"/>
            <a:ext cx="5262267" cy="3946700"/>
          </a:xfrm>
          <a:prstGeom prst="rect">
            <a:avLst/>
          </a:prstGeom>
        </p:spPr>
      </p:pic>
      <p:sp>
        <p:nvSpPr>
          <p:cNvPr id="6" name="TextBox 5"/>
          <p:cNvSpPr txBox="1"/>
          <p:nvPr/>
        </p:nvSpPr>
        <p:spPr>
          <a:xfrm>
            <a:off x="6086920" y="5869852"/>
            <a:ext cx="2023054" cy="369332"/>
          </a:xfrm>
          <a:prstGeom prst="rect">
            <a:avLst/>
          </a:prstGeom>
          <a:noFill/>
        </p:spPr>
        <p:txBody>
          <a:bodyPr wrap="none" rtlCol="0">
            <a:spAutoFit/>
          </a:bodyPr>
          <a:lstStyle/>
          <a:p>
            <a:r>
              <a:rPr lang="en-US" smtClean="0"/>
              <a:t>Credit:  Max Joseph</a:t>
            </a:r>
            <a:endParaRPr lang="en-US"/>
          </a:p>
        </p:txBody>
      </p:sp>
    </p:spTree>
    <p:extLst>
      <p:ext uri="{BB962C8B-B14F-4D97-AF65-F5344CB8AC3E}">
        <p14:creationId xmlns:p14="http://schemas.microsoft.com/office/powerpoint/2010/main" val="17636925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Help</a:t>
            </a:r>
            <a:endParaRPr lang="en-US" dirty="0"/>
          </a:p>
        </p:txBody>
      </p:sp>
      <p:sp>
        <p:nvSpPr>
          <p:cNvPr id="3" name="Content Placeholder 2"/>
          <p:cNvSpPr>
            <a:spLocks noGrp="1"/>
          </p:cNvSpPr>
          <p:nvPr>
            <p:ph idx="1"/>
          </p:nvPr>
        </p:nvSpPr>
        <p:spPr/>
        <p:txBody>
          <a:bodyPr/>
          <a:lstStyle/>
          <a:p>
            <a:r>
              <a:rPr lang="en-US" dirty="0" smtClean="0"/>
              <a:t>Two methods of asking:</a:t>
            </a:r>
          </a:p>
          <a:p>
            <a:pPr lvl="1"/>
            <a:r>
              <a:rPr lang="en-US" dirty="0" smtClean="0"/>
              <a:t>Ticket system </a:t>
            </a:r>
          </a:p>
          <a:p>
            <a:pPr lvl="2"/>
            <a:r>
              <a:rPr lang="en-US" dirty="0" smtClean="0"/>
              <a:t>Send an email to </a:t>
            </a:r>
            <a:r>
              <a:rPr lang="en-US" dirty="0" smtClean="0">
                <a:hlinkClick r:id="rId2"/>
              </a:rPr>
              <a:t>el-help@colorado.edu</a:t>
            </a:r>
            <a:r>
              <a:rPr lang="en-US" dirty="0" smtClean="0"/>
              <a:t> </a:t>
            </a:r>
          </a:p>
          <a:p>
            <a:pPr lvl="2"/>
            <a:r>
              <a:rPr lang="en-US" dirty="0" smtClean="0"/>
              <a:t>Will enter a ticket into our system</a:t>
            </a:r>
          </a:p>
          <a:p>
            <a:pPr lvl="2"/>
            <a:r>
              <a:rPr lang="en-US" dirty="0" smtClean="0"/>
              <a:t>Best for us since once we talk to you we will submit a ticket anyway</a:t>
            </a:r>
          </a:p>
          <a:p>
            <a:pPr lvl="1"/>
            <a:endParaRPr lang="en-US" dirty="0" smtClean="0"/>
          </a:p>
          <a:p>
            <a:pPr lvl="1"/>
            <a:r>
              <a:rPr lang="en-US" dirty="0" smtClean="0"/>
              <a:t>Office hours!</a:t>
            </a:r>
          </a:p>
          <a:p>
            <a:pPr lvl="2"/>
            <a:r>
              <a:rPr lang="en-US" dirty="0" smtClean="0"/>
              <a:t>Tim and Max are holding office hours in their Earth Lab office</a:t>
            </a:r>
          </a:p>
          <a:p>
            <a:pPr lvl="2"/>
            <a:r>
              <a:rPr lang="en-US" dirty="0" smtClean="0"/>
              <a:t>Wednesdays, 1-2 pm</a:t>
            </a:r>
          </a:p>
          <a:p>
            <a:pPr lvl="2"/>
            <a:r>
              <a:rPr lang="en-US" dirty="0" smtClean="0"/>
              <a:t>Stop by!</a:t>
            </a:r>
          </a:p>
        </p:txBody>
      </p:sp>
      <p:sp>
        <p:nvSpPr>
          <p:cNvPr id="4" name="Slide Number Placeholder 3"/>
          <p:cNvSpPr>
            <a:spLocks noGrp="1"/>
          </p:cNvSpPr>
          <p:nvPr>
            <p:ph type="sldNum" sz="quarter" idx="4"/>
          </p:nvPr>
        </p:nvSpPr>
        <p:spPr/>
        <p:txBody>
          <a:bodyPr/>
          <a:lstStyle/>
          <a:p>
            <a:fld id="{249E94F7-107C-CE46-8C56-9CACFF99CD93}" type="slidenum">
              <a:rPr lang="en-US" smtClean="0"/>
              <a:pPr/>
              <a:t>51</a:t>
            </a:fld>
            <a:endParaRPr lang="en-US" dirty="0"/>
          </a:p>
        </p:txBody>
      </p:sp>
    </p:spTree>
    <p:extLst>
      <p:ext uri="{BB962C8B-B14F-4D97-AF65-F5344CB8AC3E}">
        <p14:creationId xmlns:p14="http://schemas.microsoft.com/office/powerpoint/2010/main" val="150933595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normAutofit/>
          </a:bodyPr>
          <a:lstStyle/>
          <a:p>
            <a:r>
              <a:rPr lang="en-US" dirty="0" smtClean="0"/>
              <a:t>Office hours, trainings, </a:t>
            </a:r>
            <a:r>
              <a:rPr lang="en-US" dirty="0" err="1" smtClean="0"/>
              <a:t>etc</a:t>
            </a:r>
            <a:r>
              <a:rPr lang="en-US" dirty="0" smtClean="0"/>
              <a:t> are on Earth Lab’s calendar</a:t>
            </a:r>
          </a:p>
          <a:p>
            <a:r>
              <a:rPr lang="en-US" dirty="0" smtClean="0"/>
              <a:t>We keep it up to date!</a:t>
            </a:r>
          </a:p>
          <a:p>
            <a:endParaRPr lang="en-US" dirty="0"/>
          </a:p>
          <a:p>
            <a:r>
              <a:rPr lang="en-US" dirty="0" smtClean="0"/>
              <a:t>And feel free to connect with us any time – we love to hear from you!</a:t>
            </a:r>
          </a:p>
          <a:p>
            <a:endParaRPr lang="en-US" dirty="0"/>
          </a:p>
          <a:p>
            <a:r>
              <a:rPr lang="en-US" dirty="0" smtClean="0"/>
              <a:t>Questions?  </a:t>
            </a:r>
            <a:r>
              <a:rPr lang="en-US" dirty="0" smtClean="0">
                <a:hlinkClick r:id="rId2"/>
              </a:rPr>
              <a:t>Shelley.Knuth@colorado.edu</a:t>
            </a:r>
            <a:r>
              <a:rPr lang="en-US" dirty="0" smtClean="0"/>
              <a:t> </a:t>
            </a:r>
            <a:endParaRPr lang="en-US" dirty="0" smtClean="0"/>
          </a:p>
          <a:p>
            <a:endParaRPr lang="en-US" dirty="0"/>
          </a:p>
          <a:p>
            <a:r>
              <a:rPr lang="en-US" dirty="0" smtClean="0"/>
              <a:t>Survey:</a:t>
            </a:r>
          </a:p>
          <a:p>
            <a:pPr marL="114300" indent="0">
              <a:buNone/>
            </a:pPr>
            <a:r>
              <a:rPr lang="en-US" dirty="0" smtClean="0">
                <a:hlinkClick r:id="rId3"/>
              </a:rPr>
              <a:t>http</a:t>
            </a:r>
            <a:r>
              <a:rPr lang="en-US" dirty="0">
                <a:hlinkClick r:id="rId3"/>
              </a:rPr>
              <a:t>://</a:t>
            </a:r>
            <a:r>
              <a:rPr lang="en-US" dirty="0" smtClean="0">
                <a:hlinkClick r:id="rId3"/>
              </a:rPr>
              <a:t>tinyurl.com/curc-survey16</a:t>
            </a:r>
            <a:r>
              <a:rPr lang="en-US" dirty="0" smtClean="0"/>
              <a:t>  </a:t>
            </a:r>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52</a:t>
            </a:fld>
            <a:endParaRPr lang="en-US" dirty="0"/>
          </a:p>
        </p:txBody>
      </p:sp>
    </p:spTree>
    <p:extLst>
      <p:ext uri="{BB962C8B-B14F-4D97-AF65-F5344CB8AC3E}">
        <p14:creationId xmlns:p14="http://schemas.microsoft.com/office/powerpoint/2010/main" val="2726580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Analytics Hub</a:t>
            </a:r>
            <a:endParaRPr lang="en-US" dirty="0"/>
          </a:p>
        </p:txBody>
      </p:sp>
      <p:sp>
        <p:nvSpPr>
          <p:cNvPr id="3" name="Content Placeholder 2"/>
          <p:cNvSpPr>
            <a:spLocks noGrp="1"/>
          </p:cNvSpPr>
          <p:nvPr>
            <p:ph idx="1"/>
          </p:nvPr>
        </p:nvSpPr>
        <p:spPr/>
        <p:txBody>
          <a:bodyPr>
            <a:normAutofit/>
          </a:bodyPr>
          <a:lstStyle/>
          <a:p>
            <a:r>
              <a:rPr lang="en-US" dirty="0" smtClean="0"/>
              <a:t>One mission of Earth Lab is to provide a technical platform to allow scientists better perform their research</a:t>
            </a:r>
          </a:p>
          <a:p>
            <a:pPr lvl="1"/>
            <a:r>
              <a:rPr lang="en-US" dirty="0" smtClean="0"/>
              <a:t>The Analytics Hub </a:t>
            </a:r>
          </a:p>
          <a:p>
            <a:r>
              <a:rPr lang="en-US" dirty="0"/>
              <a:t>E</a:t>
            </a:r>
            <a:r>
              <a:rPr lang="en-US" dirty="0" smtClean="0"/>
              <a:t>xisting infrastructure with new tools and expertise to make this happen</a:t>
            </a:r>
          </a:p>
          <a:p>
            <a:r>
              <a:rPr lang="en-US" dirty="0" smtClean="0"/>
              <a:t>Three key components:</a:t>
            </a:r>
          </a:p>
          <a:p>
            <a:pPr lvl="1"/>
            <a:r>
              <a:rPr lang="en-US" dirty="0" smtClean="0"/>
              <a:t>People</a:t>
            </a:r>
          </a:p>
          <a:p>
            <a:pPr lvl="1"/>
            <a:r>
              <a:rPr lang="en-US" dirty="0" smtClean="0"/>
              <a:t>Data visualization</a:t>
            </a:r>
          </a:p>
          <a:p>
            <a:pPr lvl="1"/>
            <a:r>
              <a:rPr lang="en-US" dirty="0" smtClean="0"/>
              <a:t>Data analytics</a:t>
            </a:r>
          </a:p>
        </p:txBody>
      </p:sp>
    </p:spTree>
    <p:extLst>
      <p:ext uri="{BB962C8B-B14F-4D97-AF65-F5344CB8AC3E}">
        <p14:creationId xmlns:p14="http://schemas.microsoft.com/office/powerpoint/2010/main" val="18430556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Analytics Hub?</a:t>
            </a:r>
            <a:endParaRPr lang="en-US" dirty="0"/>
          </a:p>
        </p:txBody>
      </p:sp>
      <p:sp>
        <p:nvSpPr>
          <p:cNvPr id="3" name="Content Placeholder 2"/>
          <p:cNvSpPr>
            <a:spLocks noGrp="1"/>
          </p:cNvSpPr>
          <p:nvPr>
            <p:ph idx="1"/>
          </p:nvPr>
        </p:nvSpPr>
        <p:spPr>
          <a:xfrm>
            <a:off x="361951" y="1600200"/>
            <a:ext cx="4648200" cy="4688490"/>
          </a:xfrm>
        </p:spPr>
        <p:txBody>
          <a:bodyPr>
            <a:normAutofit lnSpcReduction="10000"/>
          </a:bodyPr>
          <a:lstStyle/>
          <a:p>
            <a:r>
              <a:rPr lang="en-US" dirty="0" smtClean="0"/>
              <a:t>A platform to perform science easier</a:t>
            </a:r>
          </a:p>
          <a:p>
            <a:pPr lvl="1"/>
            <a:r>
              <a:rPr lang="en-US" dirty="0"/>
              <a:t>A</a:t>
            </a:r>
            <a:r>
              <a:rPr lang="en-US" dirty="0" smtClean="0"/>
              <a:t>ccess to large scale computing and storage</a:t>
            </a:r>
          </a:p>
          <a:p>
            <a:pPr lvl="2"/>
            <a:r>
              <a:rPr lang="en-US" dirty="0" smtClean="0"/>
              <a:t>User-friendly interfaces</a:t>
            </a:r>
          </a:p>
          <a:p>
            <a:pPr lvl="2"/>
            <a:r>
              <a:rPr lang="en-US" dirty="0" smtClean="0"/>
              <a:t>Don’t need to understand details </a:t>
            </a:r>
          </a:p>
          <a:p>
            <a:pPr lvl="2"/>
            <a:r>
              <a:rPr lang="en-US" dirty="0" smtClean="0"/>
              <a:t>Code recipes </a:t>
            </a:r>
          </a:p>
          <a:p>
            <a:pPr lvl="1"/>
            <a:r>
              <a:rPr lang="en-US" dirty="0" smtClean="0"/>
              <a:t>Built by Earth Lab for Earth Lab</a:t>
            </a:r>
          </a:p>
          <a:p>
            <a:pPr lvl="1"/>
            <a:r>
              <a:rPr lang="en-US" dirty="0" smtClean="0"/>
              <a:t>Testing phase</a:t>
            </a:r>
          </a:p>
          <a:p>
            <a:pPr lvl="1"/>
            <a:r>
              <a:rPr lang="en-US" dirty="0">
                <a:hlinkClick r:id="rId2"/>
              </a:rPr>
              <a:t>http://</a:t>
            </a:r>
            <a:r>
              <a:rPr lang="en-US" dirty="0" smtClean="0">
                <a:hlinkClick r:id="rId2"/>
              </a:rPr>
              <a:t>www.colorado.edu/earthlab/analytics-hub</a:t>
            </a:r>
            <a:r>
              <a:rPr lang="en-US" dirty="0" smtClean="0"/>
              <a:t> </a:t>
            </a:r>
            <a:endParaRPr lang="en-US" dirty="0"/>
          </a:p>
        </p:txBody>
      </p:sp>
      <p:sp>
        <p:nvSpPr>
          <p:cNvPr id="4" name="Slide Number Placeholder 3"/>
          <p:cNvSpPr>
            <a:spLocks noGrp="1"/>
          </p:cNvSpPr>
          <p:nvPr>
            <p:ph type="sldNum" sz="quarter" idx="4"/>
          </p:nvPr>
        </p:nvSpPr>
        <p:spPr/>
        <p:txBody>
          <a:bodyPr/>
          <a:lstStyle/>
          <a:p>
            <a:fld id="{249E94F7-107C-CE46-8C56-9CACFF99CD93}" type="slidenum">
              <a:rPr lang="en-US" smtClean="0"/>
              <a:pPr/>
              <a:t>7</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0284" y="1240440"/>
            <a:ext cx="3784296" cy="5048250"/>
          </a:xfrm>
          <a:prstGeom prst="rect">
            <a:avLst/>
          </a:prstGeom>
        </p:spPr>
      </p:pic>
    </p:spTree>
    <p:extLst>
      <p:ext uri="{BB962C8B-B14F-4D97-AF65-F5344CB8AC3E}">
        <p14:creationId xmlns:p14="http://schemas.microsoft.com/office/powerpoint/2010/main" val="1368865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of Analytics Hub</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27692" y="2057400"/>
            <a:ext cx="6250517" cy="3515916"/>
          </a:xfrm>
        </p:spPr>
      </p:pic>
    </p:spTree>
    <p:extLst>
      <p:ext uri="{BB962C8B-B14F-4D97-AF65-F5344CB8AC3E}">
        <p14:creationId xmlns:p14="http://schemas.microsoft.com/office/powerpoint/2010/main" val="5737491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Technical Team</a:t>
            </a:r>
            <a:endParaRPr lang="en-US" dirty="0"/>
          </a:p>
        </p:txBody>
      </p:sp>
      <p:sp>
        <p:nvSpPr>
          <p:cNvPr id="3" name="Content Placeholder 2"/>
          <p:cNvSpPr>
            <a:spLocks noGrp="1"/>
          </p:cNvSpPr>
          <p:nvPr>
            <p:ph idx="1"/>
          </p:nvPr>
        </p:nvSpPr>
        <p:spPr>
          <a:xfrm>
            <a:off x="0" y="1600200"/>
            <a:ext cx="4457700" cy="4688490"/>
          </a:xfrm>
        </p:spPr>
        <p:txBody>
          <a:bodyPr>
            <a:normAutofit/>
          </a:bodyPr>
          <a:lstStyle/>
          <a:p>
            <a:r>
              <a:rPr lang="en-US" sz="2800" dirty="0" smtClean="0"/>
              <a:t>Shelley Knuth – Director</a:t>
            </a:r>
          </a:p>
          <a:p>
            <a:endParaRPr lang="en-US" sz="2800" dirty="0" smtClean="0"/>
          </a:p>
          <a:p>
            <a:r>
              <a:rPr lang="en-US" sz="2800" dirty="0" smtClean="0"/>
              <a:t>Tim Dunn – Visualization</a:t>
            </a:r>
          </a:p>
          <a:p>
            <a:endParaRPr lang="en-US" sz="2800" dirty="0" smtClean="0"/>
          </a:p>
          <a:p>
            <a:r>
              <a:rPr lang="en-US" sz="2800" dirty="0" smtClean="0"/>
              <a:t>Max Joseph – Analytics</a:t>
            </a:r>
          </a:p>
          <a:p>
            <a:endParaRPr lang="en-US" sz="2800" dirty="0" smtClean="0"/>
          </a:p>
          <a:p>
            <a:r>
              <a:rPr lang="en-US" sz="2800" dirty="0" smtClean="0"/>
              <a:t>Zach </a:t>
            </a:r>
            <a:r>
              <a:rPr lang="en-US" sz="2800" dirty="0" err="1" smtClean="0"/>
              <a:t>Schira</a:t>
            </a:r>
            <a:r>
              <a:rPr lang="en-US" sz="2800" dirty="0" smtClean="0"/>
              <a:t> – Intern</a:t>
            </a:r>
          </a:p>
          <a:p>
            <a:endParaRPr lang="en-US" sz="2800" dirty="0" smtClean="0"/>
          </a:p>
          <a:p>
            <a:r>
              <a:rPr lang="en-US" sz="2800" dirty="0" smtClean="0"/>
              <a:t>Matt Oakley - Intern</a:t>
            </a:r>
          </a:p>
        </p:txBody>
      </p:sp>
      <p:sp>
        <p:nvSpPr>
          <p:cNvPr id="6" name="Slide Number Placeholder 5"/>
          <p:cNvSpPr>
            <a:spLocks noGrp="1"/>
          </p:cNvSpPr>
          <p:nvPr>
            <p:ph type="sldNum" sz="quarter" idx="4"/>
          </p:nvPr>
        </p:nvSpPr>
        <p:spPr>
          <a:xfrm>
            <a:off x="7619999" y="6477423"/>
            <a:ext cx="433231" cy="312889"/>
          </a:xfrm>
          <a:prstGeom prst="bracketPair">
            <a:avLst>
              <a:gd name="adj" fmla="val 17949"/>
            </a:avLst>
          </a:prstGeom>
        </p:spPr>
        <p:txBody>
          <a:bodyPr/>
          <a:lstStyle/>
          <a:p>
            <a:fld id="{718654E8-5BC9-7544-A602-FE2C9BCA3333}" type="slidenum">
              <a:rPr lang="en-US" smtClean="0"/>
              <a:t>9</a:t>
            </a:fld>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0198" y="0"/>
            <a:ext cx="2243802" cy="29337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84385" y="4217808"/>
            <a:ext cx="2259615" cy="2259615"/>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2966" y="2105025"/>
            <a:ext cx="2347232" cy="2628900"/>
          </a:xfrm>
          <a:prstGeom prst="rect">
            <a:avLst/>
          </a:prstGeom>
        </p:spPr>
      </p:pic>
      <p:sp>
        <p:nvSpPr>
          <p:cNvPr id="9" name="TextBox 8"/>
          <p:cNvSpPr txBox="1"/>
          <p:nvPr/>
        </p:nvSpPr>
        <p:spPr>
          <a:xfrm>
            <a:off x="5123456" y="4848225"/>
            <a:ext cx="1095172" cy="369332"/>
          </a:xfrm>
          <a:prstGeom prst="rect">
            <a:avLst/>
          </a:prstGeom>
          <a:noFill/>
        </p:spPr>
        <p:txBody>
          <a:bodyPr wrap="none" rtlCol="0">
            <a:spAutoFit/>
          </a:bodyPr>
          <a:lstStyle/>
          <a:p>
            <a:r>
              <a:rPr lang="en-US" smtClean="0"/>
              <a:t>Tim Dunn</a:t>
            </a:r>
            <a:endParaRPr lang="en-US"/>
          </a:p>
        </p:txBody>
      </p:sp>
      <p:sp>
        <p:nvSpPr>
          <p:cNvPr id="10" name="TextBox 9"/>
          <p:cNvSpPr txBox="1"/>
          <p:nvPr/>
        </p:nvSpPr>
        <p:spPr>
          <a:xfrm>
            <a:off x="7409688" y="3848476"/>
            <a:ext cx="1287084" cy="369332"/>
          </a:xfrm>
          <a:prstGeom prst="rect">
            <a:avLst/>
          </a:prstGeom>
          <a:noFill/>
        </p:spPr>
        <p:txBody>
          <a:bodyPr wrap="none" rtlCol="0">
            <a:spAutoFit/>
          </a:bodyPr>
          <a:lstStyle/>
          <a:p>
            <a:r>
              <a:rPr lang="en-US" smtClean="0"/>
              <a:t>Max Joseph</a:t>
            </a:r>
            <a:endParaRPr lang="en-US"/>
          </a:p>
        </p:txBody>
      </p:sp>
      <p:sp>
        <p:nvSpPr>
          <p:cNvPr id="11" name="TextBox 10"/>
          <p:cNvSpPr txBox="1"/>
          <p:nvPr/>
        </p:nvSpPr>
        <p:spPr>
          <a:xfrm>
            <a:off x="7282292" y="2960132"/>
            <a:ext cx="1463799" cy="369332"/>
          </a:xfrm>
          <a:prstGeom prst="rect">
            <a:avLst/>
          </a:prstGeom>
          <a:noFill/>
        </p:spPr>
        <p:txBody>
          <a:bodyPr wrap="none" rtlCol="0">
            <a:spAutoFit/>
          </a:bodyPr>
          <a:lstStyle/>
          <a:p>
            <a:r>
              <a:rPr lang="en-US" smtClean="0"/>
              <a:t>Shelley Knuth</a:t>
            </a:r>
            <a:endParaRPr lang="en-US"/>
          </a:p>
        </p:txBody>
      </p:sp>
    </p:spTree>
    <p:extLst>
      <p:ext uri="{BB962C8B-B14F-4D97-AF65-F5344CB8AC3E}">
        <p14:creationId xmlns:p14="http://schemas.microsoft.com/office/powerpoint/2010/main" val="476284268"/>
      </p:ext>
    </p:extLst>
  </p:cSld>
  <p:clrMapOvr>
    <a:masterClrMapping/>
  </p:clrMapOvr>
</p:sld>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c_computing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2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rc-template">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rc_computing2.thmx</Template>
  <TotalTime>44390</TotalTime>
  <Words>2530</Words>
  <Application>Microsoft Macintosh PowerPoint</Application>
  <PresentationFormat>On-screen Show (4:3)</PresentationFormat>
  <Paragraphs>390</Paragraphs>
  <Slides>52</Slides>
  <Notes>6</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52</vt:i4>
      </vt:variant>
    </vt:vector>
  </HeadingPairs>
  <TitlesOfParts>
    <vt:vector size="61" baseType="lpstr">
      <vt:lpstr>Calibri</vt:lpstr>
      <vt:lpstr>Courier</vt:lpstr>
      <vt:lpstr>Courier New</vt:lpstr>
      <vt:lpstr>Helvetica Neue</vt:lpstr>
      <vt:lpstr>Arial</vt:lpstr>
      <vt:lpstr>rc_computing2</vt:lpstr>
      <vt:lpstr>2_Custom Design</vt:lpstr>
      <vt:lpstr>Custom Design</vt:lpstr>
      <vt:lpstr>rc-template</vt:lpstr>
      <vt:lpstr>Earth Lab Workflow Processes</vt:lpstr>
      <vt:lpstr>Survey!</vt:lpstr>
      <vt:lpstr>Outline</vt:lpstr>
      <vt:lpstr>Resource Description</vt:lpstr>
      <vt:lpstr>Overarching Issue</vt:lpstr>
      <vt:lpstr>The Analytics Hub</vt:lpstr>
      <vt:lpstr>What Is the Analytics Hub?</vt:lpstr>
      <vt:lpstr>Architecture of Analytics Hub</vt:lpstr>
      <vt:lpstr>Technical Team</vt:lpstr>
      <vt:lpstr>Understanding the Cyberinfrastructure</vt:lpstr>
      <vt:lpstr>PetaLibrary</vt:lpstr>
      <vt:lpstr>Janus, etc.</vt:lpstr>
      <vt:lpstr>Summit: CU-Boulder’s Next  Supercomputer</vt:lpstr>
      <vt:lpstr>Dedicated Compute - Condo Clusters</vt:lpstr>
      <vt:lpstr>Architecture of Analytics Hub</vt:lpstr>
      <vt:lpstr>Data Visualization - NICE</vt:lpstr>
      <vt:lpstr>Jupyter</vt:lpstr>
      <vt:lpstr>Jupyter Hub</vt:lpstr>
      <vt:lpstr>Earth Lab Participants</vt:lpstr>
      <vt:lpstr>Accessing Resources</vt:lpstr>
      <vt:lpstr>Earth Lab PetaLibrary</vt:lpstr>
      <vt:lpstr>PetaLibrary Access</vt:lpstr>
      <vt:lpstr>Duo Authentication</vt:lpstr>
      <vt:lpstr>PetaLibrary Guidelines</vt:lpstr>
      <vt:lpstr>Moving Data to the PetaLibrary</vt:lpstr>
      <vt:lpstr>Globus</vt:lpstr>
      <vt:lpstr>Condo Cluster</vt:lpstr>
      <vt:lpstr>Analytics Hub Code Recipes</vt:lpstr>
      <vt:lpstr>Remote Visualization  Using the NICE EnginFrame Remote Visualization Platform</vt:lpstr>
      <vt:lpstr>Practice</vt:lpstr>
      <vt:lpstr>Going Native</vt:lpstr>
      <vt:lpstr>Remote HPC Visualization</vt:lpstr>
      <vt:lpstr>EnginFrame Remote Desktop Architecture</vt:lpstr>
      <vt:lpstr>Requirements to Use EnginFrame</vt:lpstr>
      <vt:lpstr>Logging into EnginFrame</vt:lpstr>
      <vt:lpstr>Duo Authentication</vt:lpstr>
      <vt:lpstr>Starting a Remote Desktop Session</vt:lpstr>
      <vt:lpstr>Connecting to a Remote Desktop Session</vt:lpstr>
      <vt:lpstr>Creating Multiple Concurrent Sessions</vt:lpstr>
      <vt:lpstr>Creating Multiple Separate Sessions</vt:lpstr>
      <vt:lpstr>Session Details</vt:lpstr>
      <vt:lpstr>Renaming Sessions</vt:lpstr>
      <vt:lpstr>View Logs</vt:lpstr>
      <vt:lpstr>Closing a Session</vt:lpstr>
      <vt:lpstr>Session Lifetime</vt:lpstr>
      <vt:lpstr>The Remote Desktop</vt:lpstr>
      <vt:lpstr>Running a Visualization Application</vt:lpstr>
      <vt:lpstr>Running a Visualization Application</vt:lpstr>
      <vt:lpstr>What NICE is and What it isn’t</vt:lpstr>
      <vt:lpstr>Getting Help</vt:lpstr>
      <vt:lpstr>Getting Help</vt:lpstr>
      <vt:lpstr>Questions</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  Basic Uses, and Configuration with the Janus Supercomputing System</dc:title>
  <dc:creator>Shelley Knuth</dc:creator>
  <cp:lastModifiedBy>Shelley Knuth</cp:lastModifiedBy>
  <cp:revision>337</cp:revision>
  <cp:lastPrinted>2015-09-23T22:57:39Z</cp:lastPrinted>
  <dcterms:created xsi:type="dcterms:W3CDTF">2014-02-26T23:56:00Z</dcterms:created>
  <dcterms:modified xsi:type="dcterms:W3CDTF">2016-07-08T19:20:55Z</dcterms:modified>
</cp:coreProperties>
</file>

<file path=docProps/thumbnail.jpeg>
</file>